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EA5B0C"/>
    <a:srgbClr val="3B3089"/>
    <a:srgbClr val="6600CC"/>
    <a:srgbClr val="FF9900"/>
    <a:srgbClr val="9AE0EA"/>
    <a:srgbClr val="CCFFFF"/>
    <a:srgbClr val="00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710" autoAdjust="0"/>
  </p:normalViewPr>
  <p:slideViewPr>
    <p:cSldViewPr>
      <p:cViewPr>
        <p:scale>
          <a:sx n="130" d="100"/>
          <a:sy n="130" d="100"/>
        </p:scale>
        <p:origin x="1620" y="96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51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/>
          <a:lstStyle>
            <a:lvl1pPr algn="l">
              <a:defRPr sz="1200"/>
            </a:lvl1pPr>
          </a:lstStyle>
          <a:p>
            <a:r>
              <a:rPr lang="fr-FR" smtClean="0"/>
              <a:t>ORGANIGRAMME - ANNEE 2016-2017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590" y="2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/>
          <a:lstStyle>
            <a:lvl1pPr algn="r">
              <a:defRPr sz="1200"/>
            </a:lvl1pPr>
          </a:lstStyle>
          <a:p>
            <a:fld id="{00745D85-E7FF-49B2-ABB8-723B7B90DA27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590" y="9432766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 anchor="b"/>
          <a:lstStyle>
            <a:lvl1pPr algn="r">
              <a:defRPr sz="1200"/>
            </a:lvl1pPr>
          </a:lstStyle>
          <a:p>
            <a:fld id="{2F1A7A26-B2A5-45CD-B23E-80FD18C63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87141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/>
          <a:lstStyle>
            <a:lvl1pPr algn="l">
              <a:defRPr sz="1200"/>
            </a:lvl1pPr>
          </a:lstStyle>
          <a:p>
            <a:r>
              <a:rPr lang="fr-FR" smtClean="0"/>
              <a:t>ORGANIGRAMME - ANNEE 2016-2017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590" y="2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/>
          <a:lstStyle>
            <a:lvl1pPr algn="r">
              <a:defRPr sz="1200"/>
            </a:lvl1pPr>
          </a:lstStyle>
          <a:p>
            <a:fld id="{03889A42-3FE4-4858-AD33-8B82F35F99F1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1425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3" rIns="91441" bIns="4572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09" y="4778317"/>
            <a:ext cx="5440046" cy="3909675"/>
          </a:xfrm>
          <a:prstGeom prst="rect">
            <a:avLst/>
          </a:prstGeom>
        </p:spPr>
        <p:txBody>
          <a:bodyPr vert="horz" lIns="91441" tIns="45723" rIns="91441" bIns="4572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590" y="9432766"/>
            <a:ext cx="2947089" cy="497047"/>
          </a:xfrm>
          <a:prstGeom prst="rect">
            <a:avLst/>
          </a:prstGeom>
        </p:spPr>
        <p:txBody>
          <a:bodyPr vert="horz" lIns="91441" tIns="45723" rIns="91441" bIns="45723" rtlCol="0" anchor="b"/>
          <a:lstStyle>
            <a:lvl1pPr algn="r">
              <a:defRPr sz="1200"/>
            </a:lvl1pPr>
          </a:lstStyle>
          <a:p>
            <a:fld id="{B4AEB279-88D6-4AD4-8518-8CEF3AB70D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27615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41550" y="1241425"/>
            <a:ext cx="2316163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B279-88D6-4AD4-8518-8CEF3AB70DF4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 smtClean="0"/>
              <a:t>ORGANIGRAMME - ANNEE 2016-2017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60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60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58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00667"/>
            <a:ext cx="1478756" cy="7814733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100667"/>
            <a:ext cx="4264819" cy="78147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488827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44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65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18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3302000"/>
            <a:ext cx="2674620" cy="58115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3302000"/>
            <a:ext cx="2674620" cy="58115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11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4286805"/>
            <a:ext cx="2674620" cy="482671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4286805"/>
            <a:ext cx="2674620" cy="482671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4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42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2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681069"/>
            <a:ext cx="2468880" cy="25095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188720"/>
            <a:ext cx="3194114" cy="748893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3260842"/>
            <a:ext cx="2468880" cy="5434425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8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4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6856286" cy="6604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7164644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93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3302000"/>
            <a:ext cx="5467541" cy="5811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9346572"/>
            <a:ext cx="121170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69C942-EF30-46E6-A68D-F4B18DEE5F40}" type="datetimeFigureOut">
              <a:rPr lang="fr-FR" smtClean="0"/>
              <a:t>20/12/2023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9346572"/>
            <a:ext cx="331957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9346572"/>
            <a:ext cx="547688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2ECBD8-302D-47DE-B959-DA32A5063CD9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19357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09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97129" y="1076112"/>
            <a:ext cx="4628015" cy="2059599"/>
            <a:chOff x="371964" y="942166"/>
            <a:chExt cx="3118586" cy="2260473"/>
          </a:xfrm>
        </p:grpSpPr>
        <p:sp>
          <p:nvSpPr>
            <p:cNvPr id="8" name="Forme libre 7"/>
            <p:cNvSpPr/>
            <p:nvPr/>
          </p:nvSpPr>
          <p:spPr>
            <a:xfrm>
              <a:off x="371964" y="942166"/>
              <a:ext cx="3118586" cy="410594"/>
            </a:xfrm>
            <a:custGeom>
              <a:avLst/>
              <a:gdLst>
                <a:gd name="connsiteX0" fmla="*/ 0 w 1747560"/>
                <a:gd name="connsiteY0" fmla="*/ 0 h 366172"/>
                <a:gd name="connsiteX1" fmla="*/ 1747560 w 1747560"/>
                <a:gd name="connsiteY1" fmla="*/ 0 h 366172"/>
                <a:gd name="connsiteX2" fmla="*/ 1747560 w 1747560"/>
                <a:gd name="connsiteY2" fmla="*/ 366172 h 366172"/>
                <a:gd name="connsiteX3" fmla="*/ 0 w 1747560"/>
                <a:gd name="connsiteY3" fmla="*/ 366172 h 366172"/>
                <a:gd name="connsiteX4" fmla="*/ 0 w 1747560"/>
                <a:gd name="connsiteY4" fmla="*/ 0 h 366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7560" h="366172">
                  <a:moveTo>
                    <a:pt x="0" y="0"/>
                  </a:moveTo>
                  <a:lnTo>
                    <a:pt x="1747560" y="0"/>
                  </a:lnTo>
                  <a:lnTo>
                    <a:pt x="1747560" y="366172"/>
                  </a:lnTo>
                  <a:lnTo>
                    <a:pt x="0" y="3661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43" tIns="4643" rIns="4643" bIns="4643" numCol="1" spcCol="1270" anchor="ctr" anchorCtr="0">
              <a:noAutofit/>
            </a:bodyPr>
            <a:lstStyle/>
            <a:p>
              <a:pPr algn="ctr" defTabSz="3250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31" b="1" u="sng" dirty="0" smtClean="0"/>
                <a:t>DOMAINE CULTURE</a:t>
              </a:r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71964" y="1431683"/>
              <a:ext cx="826110" cy="1770956"/>
            </a:xfrm>
            <a:custGeom>
              <a:avLst/>
              <a:gdLst>
                <a:gd name="connsiteX0" fmla="*/ 0 w 1450469"/>
                <a:gd name="connsiteY0" fmla="*/ 0 h 1589052"/>
                <a:gd name="connsiteX1" fmla="*/ 1450469 w 1450469"/>
                <a:gd name="connsiteY1" fmla="*/ 0 h 1589052"/>
                <a:gd name="connsiteX2" fmla="*/ 1450469 w 1450469"/>
                <a:gd name="connsiteY2" fmla="*/ 1589052 h 1589052"/>
                <a:gd name="connsiteX3" fmla="*/ 0 w 1450469"/>
                <a:gd name="connsiteY3" fmla="*/ 1589052 h 1589052"/>
                <a:gd name="connsiteX4" fmla="*/ 0 w 1450469"/>
                <a:gd name="connsiteY4" fmla="*/ 0 h 158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0469" h="1589052">
                  <a:moveTo>
                    <a:pt x="0" y="0"/>
                  </a:moveTo>
                  <a:lnTo>
                    <a:pt x="1450469" y="0"/>
                  </a:lnTo>
                  <a:lnTo>
                    <a:pt x="1450469" y="1589052"/>
                  </a:lnTo>
                  <a:lnTo>
                    <a:pt x="0" y="158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FORMATION </a:t>
              </a:r>
              <a:r>
                <a:rPr lang="fr-FR" sz="700" b="1" u="sng" dirty="0" smtClean="0"/>
                <a:t>MUSICALE</a:t>
              </a:r>
              <a:endParaRPr lang="fr-FR" sz="700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Emilien AGRESTI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Léa BECVORT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Véronique BEL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u="sng" dirty="0" smtClean="0"/>
                <a:t>Léna BORDES*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Sébastien LIEUX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Luc </a:t>
              </a:r>
              <a:r>
                <a:rPr lang="fr-FR" sz="700" dirty="0"/>
                <a:t>MARTY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Dominique MILLET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Mathilde </a:t>
              </a:r>
              <a:r>
                <a:rPr lang="fr-FR" sz="700" dirty="0" smtClean="0"/>
                <a:t>PETIT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NN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NN</a:t>
              </a:r>
              <a:endParaRPr lang="fr-FR" sz="700" dirty="0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1224184" y="1429092"/>
              <a:ext cx="1432843" cy="1027161"/>
            </a:xfrm>
            <a:custGeom>
              <a:avLst/>
              <a:gdLst>
                <a:gd name="connsiteX0" fmla="*/ 0 w 1557252"/>
                <a:gd name="connsiteY0" fmla="*/ 0 h 1589045"/>
                <a:gd name="connsiteX1" fmla="*/ 1557252 w 1557252"/>
                <a:gd name="connsiteY1" fmla="*/ 0 h 1589045"/>
                <a:gd name="connsiteX2" fmla="*/ 1557252 w 1557252"/>
                <a:gd name="connsiteY2" fmla="*/ 1589045 h 1589045"/>
                <a:gd name="connsiteX3" fmla="*/ 0 w 1557252"/>
                <a:gd name="connsiteY3" fmla="*/ 1589045 h 1589045"/>
                <a:gd name="connsiteX4" fmla="*/ 0 w 1557252"/>
                <a:gd name="connsiteY4" fmla="*/ 0 h 158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7252" h="1589045">
                  <a:moveTo>
                    <a:pt x="0" y="0"/>
                  </a:moveTo>
                  <a:lnTo>
                    <a:pt x="1557252" y="0"/>
                  </a:lnTo>
                  <a:lnTo>
                    <a:pt x="1557252" y="1589045"/>
                  </a:lnTo>
                  <a:lnTo>
                    <a:pt x="0" y="15890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u="sng" dirty="0"/>
                <a:t>DEPARTEMENT </a:t>
              </a:r>
              <a:r>
                <a:rPr lang="fr-FR" sz="600" b="1" u="sng" dirty="0" smtClean="0"/>
                <a:t>ERUDITION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Analyse</a:t>
              </a:r>
              <a:r>
                <a:rPr lang="fr-FR" sz="600" b="1" dirty="0"/>
                <a:t>, Histoire de la musique, 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smtClean="0"/>
                <a:t>Laurent LELLOUCH, Léa </a:t>
              </a:r>
              <a:r>
                <a:rPr lang="fr-FR" sz="600" dirty="0" smtClean="0"/>
                <a:t>BECVORT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Ecriture, Orchestration</a:t>
              </a:r>
              <a:endParaRPr lang="fr-FR" sz="600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/>
                <a:t>Laurent </a:t>
              </a:r>
              <a:r>
                <a:rPr lang="fr-FR" sz="600" dirty="0" smtClean="0"/>
                <a:t>LELLOUCH, </a:t>
              </a:r>
              <a:r>
                <a:rPr lang="fr-FR" sz="600" u="sng" dirty="0" smtClean="0"/>
                <a:t>Vincent WAVELET*</a:t>
              </a:r>
              <a:endParaRPr lang="fr-FR" sz="600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/>
                <a:t>Composition et informatique musicale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/>
                <a:t>Christophe DE </a:t>
              </a:r>
              <a:r>
                <a:rPr lang="fr-FR" sz="600" dirty="0" smtClean="0"/>
                <a:t>COUDENHOVE</a:t>
              </a: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112742" y="3261770"/>
            <a:ext cx="6558630" cy="3559036"/>
            <a:chOff x="471452" y="3054181"/>
            <a:chExt cx="6125378" cy="4197458"/>
          </a:xfrm>
          <a:solidFill>
            <a:srgbClr val="FF9933"/>
          </a:solidFill>
        </p:grpSpPr>
        <p:sp>
          <p:nvSpPr>
            <p:cNvPr id="27" name="Forme libre 26"/>
            <p:cNvSpPr/>
            <p:nvPr/>
          </p:nvSpPr>
          <p:spPr>
            <a:xfrm>
              <a:off x="472816" y="3054181"/>
              <a:ext cx="1019721" cy="483609"/>
            </a:xfrm>
            <a:custGeom>
              <a:avLst/>
              <a:gdLst>
                <a:gd name="connsiteX0" fmla="*/ 0 w 2760371"/>
                <a:gd name="connsiteY0" fmla="*/ 0 h 377894"/>
                <a:gd name="connsiteX1" fmla="*/ 2760371 w 2760371"/>
                <a:gd name="connsiteY1" fmla="*/ 0 h 377894"/>
                <a:gd name="connsiteX2" fmla="*/ 2760371 w 2760371"/>
                <a:gd name="connsiteY2" fmla="*/ 377894 h 377894"/>
                <a:gd name="connsiteX3" fmla="*/ 0 w 2760371"/>
                <a:gd name="connsiteY3" fmla="*/ 377894 h 377894"/>
                <a:gd name="connsiteX4" fmla="*/ 0 w 2760371"/>
                <a:gd name="connsiteY4" fmla="*/ 0 h 37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0371" h="377894">
                  <a:moveTo>
                    <a:pt x="0" y="0"/>
                  </a:moveTo>
                  <a:lnTo>
                    <a:pt x="2760371" y="0"/>
                  </a:lnTo>
                  <a:lnTo>
                    <a:pt x="2760371" y="377894"/>
                  </a:lnTo>
                  <a:lnTo>
                    <a:pt x="0" y="37789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43" tIns="4643" rIns="4643" bIns="4643" numCol="1" spcCol="1270" anchor="ctr" anchorCtr="0">
              <a:noAutofit/>
            </a:bodyPr>
            <a:lstStyle/>
            <a:p>
              <a:pPr algn="ctr" defTabSz="3250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31" b="1" u="sng" dirty="0" smtClean="0"/>
                <a:t>DOMAINE VOIX</a:t>
              </a:r>
            </a:p>
          </p:txBody>
        </p:sp>
        <p:sp>
          <p:nvSpPr>
            <p:cNvPr id="28" name="Forme libre 27"/>
            <p:cNvSpPr/>
            <p:nvPr/>
          </p:nvSpPr>
          <p:spPr>
            <a:xfrm>
              <a:off x="471452" y="3626138"/>
              <a:ext cx="1025113" cy="3382736"/>
            </a:xfrm>
            <a:custGeom>
              <a:avLst/>
              <a:gdLst>
                <a:gd name="connsiteX0" fmla="*/ 0 w 751891"/>
                <a:gd name="connsiteY0" fmla="*/ 0 h 2813122"/>
                <a:gd name="connsiteX1" fmla="*/ 751891 w 751891"/>
                <a:gd name="connsiteY1" fmla="*/ 0 h 2813122"/>
                <a:gd name="connsiteX2" fmla="*/ 751891 w 751891"/>
                <a:gd name="connsiteY2" fmla="*/ 2813122 h 2813122"/>
                <a:gd name="connsiteX3" fmla="*/ 0 w 751891"/>
                <a:gd name="connsiteY3" fmla="*/ 2813122 h 2813122"/>
                <a:gd name="connsiteX4" fmla="*/ 0 w 751891"/>
                <a:gd name="connsiteY4" fmla="*/ 0 h 2813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1891" h="2813122">
                  <a:moveTo>
                    <a:pt x="0" y="0"/>
                  </a:moveTo>
                  <a:lnTo>
                    <a:pt x="751891" y="0"/>
                  </a:lnTo>
                  <a:lnTo>
                    <a:pt x="751891" y="2813122"/>
                  </a:lnTo>
                  <a:lnTo>
                    <a:pt x="0" y="2813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</a:t>
              </a:r>
              <a:r>
                <a:rPr lang="fr-FR" sz="700" b="1" u="sng" dirty="0" smtClean="0"/>
                <a:t>VOIX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b="1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Chant choral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Laure CAPRI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Caroline </a:t>
              </a:r>
              <a:r>
                <a:rPr lang="fr-FR" sz="700" dirty="0" smtClean="0"/>
                <a:t>COMOLA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Caroline GAULON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Nora GÜNTHER-SCHELLHEIMER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b="1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Chant</a:t>
              </a:r>
              <a:endParaRPr lang="fr-FR" sz="700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u="sng" dirty="0" smtClean="0"/>
                <a:t>Jean-Philippe ZIELINSKI*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Léa PASQUEL</a:t>
              </a:r>
            </a:p>
          </p:txBody>
        </p:sp>
        <p:sp>
          <p:nvSpPr>
            <p:cNvPr id="29" name="Forme libre 28"/>
            <p:cNvSpPr/>
            <p:nvPr/>
          </p:nvSpPr>
          <p:spPr>
            <a:xfrm>
              <a:off x="1564914" y="3626138"/>
              <a:ext cx="1615643" cy="3377627"/>
            </a:xfrm>
            <a:custGeom>
              <a:avLst/>
              <a:gdLst>
                <a:gd name="connsiteX0" fmla="*/ 0 w 1697635"/>
                <a:gd name="connsiteY0" fmla="*/ 0 h 2772000"/>
                <a:gd name="connsiteX1" fmla="*/ 1697635 w 1697635"/>
                <a:gd name="connsiteY1" fmla="*/ 0 h 2772000"/>
                <a:gd name="connsiteX2" fmla="*/ 1697635 w 1697635"/>
                <a:gd name="connsiteY2" fmla="*/ 2772000 h 2772000"/>
                <a:gd name="connsiteX3" fmla="*/ 0 w 1697635"/>
                <a:gd name="connsiteY3" fmla="*/ 2772000 h 2772000"/>
                <a:gd name="connsiteX4" fmla="*/ 0 w 1697635"/>
                <a:gd name="connsiteY4" fmla="*/ 0 h 27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7635" h="2772000">
                  <a:moveTo>
                    <a:pt x="0" y="0"/>
                  </a:moveTo>
                  <a:lnTo>
                    <a:pt x="1697635" y="0"/>
                  </a:lnTo>
                  <a:lnTo>
                    <a:pt x="1697635" y="2772000"/>
                  </a:lnTo>
                  <a:lnTo>
                    <a:pt x="0" y="2772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569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569" b="1" u="sng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 smtClean="0"/>
                <a:t>DEPARTEMENT VENTS</a:t>
              </a:r>
              <a:endParaRPr lang="fr-FR" sz="700" b="1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Flûte traversière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/>
                <a:t>Jean-Loup GREGOIRE, Claire SALA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Hautbois 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/>
                <a:t>Laurent </a:t>
              </a:r>
              <a:r>
                <a:rPr lang="fr-FR" sz="650" dirty="0" smtClean="0"/>
                <a:t>GEORGEL, Josselin DULAC</a:t>
              </a:r>
              <a:endParaRPr lang="fr-FR" sz="65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Clarinette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/>
                <a:t>Ghislain HERVET, Serge ROCAMORA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Basson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 smtClean="0"/>
                <a:t>Frédérique </a:t>
              </a:r>
              <a:r>
                <a:rPr lang="fr-FR" sz="650" dirty="0"/>
                <a:t>GILLET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Cor 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u="sng" dirty="0"/>
                <a:t>Olivier </a:t>
              </a:r>
              <a:r>
                <a:rPr lang="fr-FR" sz="650" u="sng" dirty="0" smtClean="0"/>
                <a:t>BROUARD*</a:t>
              </a:r>
              <a:r>
                <a:rPr lang="fr-FR" sz="650" dirty="0" smtClean="0"/>
                <a:t>, </a:t>
              </a:r>
              <a:r>
                <a:rPr lang="fr-FR" sz="650" dirty="0"/>
                <a:t>Geoffroy CHOQUET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Trompette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/>
                <a:t>Emmanuel COLLOMBERT</a:t>
              </a:r>
              <a:r>
                <a:rPr lang="fr-FR" sz="650" dirty="0" smtClean="0"/>
                <a:t>, Nicolas SERRANO 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 smtClean="0"/>
                <a:t>Trombone </a:t>
              </a:r>
              <a:r>
                <a:rPr lang="fr-FR" sz="650" b="1" dirty="0"/>
                <a:t>/ Trombone basse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 smtClean="0"/>
                <a:t>Julien MIRO, </a:t>
              </a:r>
              <a:r>
                <a:rPr lang="fr-FR" sz="650" dirty="0"/>
                <a:t>Elisabeth </a:t>
              </a:r>
              <a:r>
                <a:rPr lang="fr-FR" sz="650" dirty="0" smtClean="0"/>
                <a:t>MONTION-REBREYEND</a:t>
              </a:r>
              <a:endParaRPr lang="fr-FR" sz="65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Tuba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/>
                <a:t>Harumi </a:t>
              </a:r>
              <a:r>
                <a:rPr lang="fr-FR" sz="650" dirty="0" smtClean="0"/>
                <a:t>BABA, Tancrède CYMERMAN</a:t>
              </a:r>
              <a:endParaRPr lang="fr-FR" sz="65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b="1" dirty="0"/>
                <a:t>Saxophone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50" dirty="0"/>
                <a:t>Marion AMOUROUX, Philippe BRAQUART, </a:t>
              </a:r>
              <a:r>
                <a:rPr lang="fr-FR" sz="650" dirty="0" smtClean="0"/>
                <a:t>    Olivier VAISSETTE</a:t>
              </a:r>
              <a:endParaRPr lang="fr-FR" sz="65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65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600" dirty="0"/>
            </a:p>
          </p:txBody>
        </p:sp>
        <p:sp>
          <p:nvSpPr>
            <p:cNvPr id="30" name="Forme libre 29"/>
            <p:cNvSpPr/>
            <p:nvPr/>
          </p:nvSpPr>
          <p:spPr>
            <a:xfrm>
              <a:off x="5605647" y="3596345"/>
              <a:ext cx="991183" cy="3655294"/>
            </a:xfrm>
            <a:custGeom>
              <a:avLst/>
              <a:gdLst>
                <a:gd name="connsiteX0" fmla="*/ 0 w 991183"/>
                <a:gd name="connsiteY0" fmla="*/ 0 h 2813122"/>
                <a:gd name="connsiteX1" fmla="*/ 991183 w 991183"/>
                <a:gd name="connsiteY1" fmla="*/ 0 h 2813122"/>
                <a:gd name="connsiteX2" fmla="*/ 991183 w 991183"/>
                <a:gd name="connsiteY2" fmla="*/ 2813122 h 2813122"/>
                <a:gd name="connsiteX3" fmla="*/ 0 w 991183"/>
                <a:gd name="connsiteY3" fmla="*/ 2813122 h 2813122"/>
                <a:gd name="connsiteX4" fmla="*/ 0 w 991183"/>
                <a:gd name="connsiteY4" fmla="*/ 0 h 2813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1183" h="2813122">
                  <a:moveTo>
                    <a:pt x="0" y="0"/>
                  </a:moveTo>
                  <a:lnTo>
                    <a:pt x="991183" y="0"/>
                  </a:lnTo>
                  <a:lnTo>
                    <a:pt x="991183" y="2813122"/>
                  </a:lnTo>
                  <a:lnTo>
                    <a:pt x="0" y="2813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PIANO / </a:t>
              </a:r>
              <a:r>
                <a:rPr lang="fr-FR" sz="700" b="1" u="sng" dirty="0" smtClean="0"/>
                <a:t>ORGUE</a:t>
              </a:r>
              <a:endParaRPr lang="fr-FR" sz="700" b="1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Piano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Sophie </a:t>
              </a:r>
              <a:r>
                <a:rPr lang="fr-FR" sz="700" dirty="0" smtClean="0"/>
                <a:t>GRATTARD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Maxime </a:t>
              </a:r>
              <a:r>
                <a:rPr lang="fr-FR" sz="700" dirty="0" smtClean="0"/>
                <a:t>HOCHART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Pascal </a:t>
              </a:r>
              <a:r>
                <a:rPr lang="fr-FR" sz="700" dirty="0" smtClean="0"/>
                <a:t>JOURDAN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u="sng" dirty="0"/>
                <a:t>Anne-Claire </a:t>
              </a:r>
              <a:r>
                <a:rPr lang="fr-FR" sz="700" u="sng" dirty="0" smtClean="0"/>
                <a:t>LANTENOIS-HOCHART*</a:t>
              </a:r>
              <a:endParaRPr lang="fr-FR" sz="700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Barbara </a:t>
              </a:r>
              <a:r>
                <a:rPr lang="fr-FR" sz="700" dirty="0" smtClean="0"/>
                <a:t>LAZAREVITCH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Sylvie PINCHON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Lucie ROQUES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/>
                <a:t>Déchiffrage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Hui-Lin </a:t>
              </a:r>
              <a:r>
                <a:rPr lang="fr-FR" sz="700" dirty="0" smtClean="0"/>
                <a:t>CHOQUET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Anne </a:t>
              </a:r>
              <a:r>
                <a:rPr lang="fr-FR" sz="700" dirty="0" smtClean="0"/>
                <a:t>POUSTOMIS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b="1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Orgue </a:t>
              </a:r>
              <a:r>
                <a:rPr lang="fr-FR" sz="700" b="1" dirty="0"/>
                <a:t>/ Harmonie au clavier / Improvisation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Luc </a:t>
              </a:r>
              <a:r>
                <a:rPr lang="fr-FR" sz="700" dirty="0" smtClean="0"/>
                <a:t>ANTONINI</a:t>
              </a:r>
              <a:endParaRPr lang="fr-FR" sz="700" dirty="0"/>
            </a:p>
          </p:txBody>
        </p:sp>
        <p:sp>
          <p:nvSpPr>
            <p:cNvPr id="31" name="Forme libre 30"/>
            <p:cNvSpPr/>
            <p:nvPr/>
          </p:nvSpPr>
          <p:spPr>
            <a:xfrm>
              <a:off x="4499340" y="3595538"/>
              <a:ext cx="1060588" cy="2230150"/>
            </a:xfrm>
            <a:custGeom>
              <a:avLst/>
              <a:gdLst>
                <a:gd name="connsiteX0" fmla="*/ 0 w 1007820"/>
                <a:gd name="connsiteY0" fmla="*/ 0 h 2813122"/>
                <a:gd name="connsiteX1" fmla="*/ 1007820 w 1007820"/>
                <a:gd name="connsiteY1" fmla="*/ 0 h 2813122"/>
                <a:gd name="connsiteX2" fmla="*/ 1007820 w 1007820"/>
                <a:gd name="connsiteY2" fmla="*/ 2813122 h 2813122"/>
                <a:gd name="connsiteX3" fmla="*/ 0 w 1007820"/>
                <a:gd name="connsiteY3" fmla="*/ 2813122 h 2813122"/>
                <a:gd name="connsiteX4" fmla="*/ 0 w 1007820"/>
                <a:gd name="connsiteY4" fmla="*/ 0 h 2813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7820" h="2813122">
                  <a:moveTo>
                    <a:pt x="0" y="0"/>
                  </a:moveTo>
                  <a:lnTo>
                    <a:pt x="1007820" y="0"/>
                  </a:lnTo>
                  <a:lnTo>
                    <a:pt x="1007820" y="2813122"/>
                  </a:lnTo>
                  <a:lnTo>
                    <a:pt x="0" y="2813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b="1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 smtClean="0"/>
                <a:t>DEPARTEMENT </a:t>
              </a:r>
              <a:r>
                <a:rPr lang="fr-FR" sz="700" b="1" u="sng" dirty="0"/>
                <a:t>GUITARE/HARPE/ </a:t>
              </a:r>
              <a:r>
                <a:rPr lang="fr-FR" sz="700" b="1" u="sng" dirty="0" smtClean="0"/>
                <a:t>PERCUSSIONS</a:t>
              </a:r>
              <a:endParaRPr lang="fr-FR" sz="700" b="1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Guitare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Paul BIZOT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Marco Antonio SAN NICOLAS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Jean-Baptiste SOBAS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/>
                <a:t>Harpe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Laure BERETTI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u="sng" dirty="0"/>
                <a:t>Héloïse </a:t>
              </a:r>
              <a:r>
                <a:rPr lang="fr-FR" sz="700" u="sng" dirty="0" smtClean="0"/>
                <a:t>DAUTRY*</a:t>
              </a:r>
              <a:endParaRPr lang="fr-FR" sz="700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/>
                <a:t>Percussions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Vincent </a:t>
              </a:r>
              <a:r>
                <a:rPr lang="fr-FR" sz="700" dirty="0" smtClean="0"/>
                <a:t>GENTIL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Philippe LIMOGE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dirty="0"/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3222329" y="3617676"/>
              <a:ext cx="1239471" cy="3382734"/>
            </a:xfrm>
            <a:custGeom>
              <a:avLst/>
              <a:gdLst>
                <a:gd name="connsiteX0" fmla="*/ 0 w 1008003"/>
                <a:gd name="connsiteY0" fmla="*/ 0 h 2808002"/>
                <a:gd name="connsiteX1" fmla="*/ 1008003 w 1008003"/>
                <a:gd name="connsiteY1" fmla="*/ 0 h 2808002"/>
                <a:gd name="connsiteX2" fmla="*/ 1008003 w 1008003"/>
                <a:gd name="connsiteY2" fmla="*/ 2808002 h 2808002"/>
                <a:gd name="connsiteX3" fmla="*/ 0 w 1008003"/>
                <a:gd name="connsiteY3" fmla="*/ 2808002 h 2808002"/>
                <a:gd name="connsiteX4" fmla="*/ 0 w 1008003"/>
                <a:gd name="connsiteY4" fmla="*/ 0 h 280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8003" h="2808002">
                  <a:moveTo>
                    <a:pt x="0" y="0"/>
                  </a:moveTo>
                  <a:lnTo>
                    <a:pt x="1008003" y="0"/>
                  </a:lnTo>
                  <a:lnTo>
                    <a:pt x="1008003" y="2808002"/>
                  </a:lnTo>
                  <a:lnTo>
                    <a:pt x="0" y="28080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CORDES FROTTEES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Violon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Nathalie SAINT-ARROMAN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u="sng" dirty="0"/>
                <a:t>Sarah </a:t>
              </a:r>
              <a:r>
                <a:rPr lang="fr-FR" sz="700" u="sng" dirty="0" smtClean="0"/>
                <a:t>LABROUSSE*</a:t>
              </a:r>
              <a:endParaRPr lang="fr-FR" sz="700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Aude </a:t>
              </a:r>
              <a:r>
                <a:rPr lang="fr-FR" sz="700" dirty="0"/>
                <a:t>PERIN-DUREAU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Anne-Marie REGNAULT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Priscille </a:t>
              </a:r>
              <a:r>
                <a:rPr lang="fr-FR" sz="700" dirty="0" smtClean="0"/>
                <a:t>REYNAUD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Ségolène SAYTOUR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Alto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Marina CAPSTICK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Philippe MOUCHON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Florentza NICOLA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Violoncelle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Ariane LALLEMAND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Janice RENAU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dirty="0" smtClean="0"/>
                <a:t>Contrebasse</a:t>
              </a:r>
              <a:endParaRPr lang="fr-FR" sz="700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Raphaëlle ALBER-BUISINE</a:t>
              </a: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941168" y="1072023"/>
            <a:ext cx="1794279" cy="2063687"/>
            <a:chOff x="3979918" y="921990"/>
            <a:chExt cx="2710230" cy="2260830"/>
          </a:xfrm>
        </p:grpSpPr>
        <p:sp>
          <p:nvSpPr>
            <p:cNvPr id="18" name="Forme libre 17"/>
            <p:cNvSpPr/>
            <p:nvPr/>
          </p:nvSpPr>
          <p:spPr>
            <a:xfrm>
              <a:off x="3979918" y="921990"/>
              <a:ext cx="2710228" cy="414325"/>
            </a:xfrm>
            <a:custGeom>
              <a:avLst/>
              <a:gdLst>
                <a:gd name="connsiteX0" fmla="*/ 0 w 2824833"/>
                <a:gd name="connsiteY0" fmla="*/ 0 h 387278"/>
                <a:gd name="connsiteX1" fmla="*/ 2824833 w 2824833"/>
                <a:gd name="connsiteY1" fmla="*/ 0 h 387278"/>
                <a:gd name="connsiteX2" fmla="*/ 2824833 w 2824833"/>
                <a:gd name="connsiteY2" fmla="*/ 387278 h 387278"/>
                <a:gd name="connsiteX3" fmla="*/ 0 w 2824833"/>
                <a:gd name="connsiteY3" fmla="*/ 387278 h 387278"/>
                <a:gd name="connsiteX4" fmla="*/ 0 w 2824833"/>
                <a:gd name="connsiteY4" fmla="*/ 0 h 387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24833" h="387278">
                  <a:moveTo>
                    <a:pt x="0" y="0"/>
                  </a:moveTo>
                  <a:lnTo>
                    <a:pt x="2824833" y="0"/>
                  </a:lnTo>
                  <a:lnTo>
                    <a:pt x="2824833" y="387278"/>
                  </a:lnTo>
                  <a:lnTo>
                    <a:pt x="0" y="387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43" tIns="4643" rIns="4643" bIns="4643" numCol="1" spcCol="1270" anchor="ctr" anchorCtr="0">
              <a:noAutofit/>
            </a:bodyPr>
            <a:lstStyle/>
            <a:p>
              <a:pPr algn="ctr" defTabSz="3250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31" b="1" u="sng" dirty="0" smtClean="0"/>
                <a:t>DOMAINE </a:t>
              </a:r>
              <a:r>
                <a:rPr lang="fr-FR" sz="731" b="1" u="sng" dirty="0"/>
                <a:t>PRATIQUES COLLECTIVES </a:t>
              </a:r>
              <a:r>
                <a:rPr lang="fr-FR" sz="731" b="1" u="sng" dirty="0" smtClean="0"/>
                <a:t>INSTRUMENTALES</a:t>
              </a:r>
              <a:endParaRPr lang="fr-FR" sz="731" b="1" u="sng" dirty="0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3979918" y="1382438"/>
              <a:ext cx="1258405" cy="1800382"/>
            </a:xfrm>
            <a:custGeom>
              <a:avLst/>
              <a:gdLst>
                <a:gd name="connsiteX0" fmla="*/ 0 w 1306744"/>
                <a:gd name="connsiteY0" fmla="*/ 0 h 1493779"/>
                <a:gd name="connsiteX1" fmla="*/ 1306744 w 1306744"/>
                <a:gd name="connsiteY1" fmla="*/ 0 h 1493779"/>
                <a:gd name="connsiteX2" fmla="*/ 1306744 w 1306744"/>
                <a:gd name="connsiteY2" fmla="*/ 1493779 h 1493779"/>
                <a:gd name="connsiteX3" fmla="*/ 0 w 1306744"/>
                <a:gd name="connsiteY3" fmla="*/ 1493779 h 1493779"/>
                <a:gd name="connsiteX4" fmla="*/ 0 w 1306744"/>
                <a:gd name="connsiteY4" fmla="*/ 0 h 1493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6744" h="1493779">
                  <a:moveTo>
                    <a:pt x="0" y="0"/>
                  </a:moveTo>
                  <a:lnTo>
                    <a:pt x="1306744" y="0"/>
                  </a:lnTo>
                  <a:lnTo>
                    <a:pt x="1306744" y="1493779"/>
                  </a:lnTo>
                  <a:lnTo>
                    <a:pt x="0" y="1493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ORCHESTRES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Franck </a:t>
              </a:r>
              <a:r>
                <a:rPr lang="fr-FR" sz="700" dirty="0"/>
                <a:t>FONTCOUBERTE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Patrick POUGET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Olivier VAISSETTE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Jean-Loup GREGOIRE</a:t>
              </a:r>
              <a:endParaRPr lang="fr-FR" sz="700" dirty="0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5413519" y="1388492"/>
              <a:ext cx="1276629" cy="1794327"/>
            </a:xfrm>
            <a:custGeom>
              <a:avLst/>
              <a:gdLst>
                <a:gd name="connsiteX0" fmla="*/ 0 w 1306744"/>
                <a:gd name="connsiteY0" fmla="*/ 0 h 1493417"/>
                <a:gd name="connsiteX1" fmla="*/ 1306744 w 1306744"/>
                <a:gd name="connsiteY1" fmla="*/ 0 h 1493417"/>
                <a:gd name="connsiteX2" fmla="*/ 1306744 w 1306744"/>
                <a:gd name="connsiteY2" fmla="*/ 1493417 h 1493417"/>
                <a:gd name="connsiteX3" fmla="*/ 0 w 1306744"/>
                <a:gd name="connsiteY3" fmla="*/ 1493417 h 1493417"/>
                <a:gd name="connsiteX4" fmla="*/ 0 w 1306744"/>
                <a:gd name="connsiteY4" fmla="*/ 0 h 1493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6744" h="1493417">
                  <a:moveTo>
                    <a:pt x="0" y="0"/>
                  </a:moveTo>
                  <a:lnTo>
                    <a:pt x="1306744" y="0"/>
                  </a:lnTo>
                  <a:lnTo>
                    <a:pt x="1306744" y="1493417"/>
                  </a:lnTo>
                  <a:lnTo>
                    <a:pt x="0" y="14934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 smtClean="0"/>
                <a:t>DEPARTEMENT </a:t>
              </a:r>
              <a:r>
                <a:rPr lang="fr-FR" sz="700" b="1" u="sng" dirty="0"/>
                <a:t>MUSIQUE DE CHAMBRE</a:t>
              </a:r>
              <a:endParaRPr lang="fr-FR" sz="700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700" u="sng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u="sng" dirty="0" smtClean="0"/>
                <a:t>Hugues CHABERT*</a:t>
              </a:r>
              <a:endParaRPr lang="fr-FR" sz="700" u="sng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Perceval GILLES</a:t>
              </a:r>
              <a:endParaRPr lang="fr-FR" sz="700" dirty="0"/>
            </a:p>
          </p:txBody>
        </p:sp>
      </p:grpSp>
      <p:sp>
        <p:nvSpPr>
          <p:cNvPr id="49" name="Forme libre 48"/>
          <p:cNvSpPr/>
          <p:nvPr/>
        </p:nvSpPr>
        <p:spPr>
          <a:xfrm>
            <a:off x="4425525" y="7005086"/>
            <a:ext cx="1127876" cy="2484418"/>
          </a:xfrm>
          <a:custGeom>
            <a:avLst/>
            <a:gdLst>
              <a:gd name="connsiteX0" fmla="*/ 0 w 1502604"/>
              <a:gd name="connsiteY0" fmla="*/ 0 h 1884025"/>
              <a:gd name="connsiteX1" fmla="*/ 1502604 w 1502604"/>
              <a:gd name="connsiteY1" fmla="*/ 0 h 1884025"/>
              <a:gd name="connsiteX2" fmla="*/ 1502604 w 1502604"/>
              <a:gd name="connsiteY2" fmla="*/ 1884025 h 1884025"/>
              <a:gd name="connsiteX3" fmla="*/ 0 w 1502604"/>
              <a:gd name="connsiteY3" fmla="*/ 1884025 h 1884025"/>
              <a:gd name="connsiteX4" fmla="*/ 0 w 1502604"/>
              <a:gd name="connsiteY4" fmla="*/ 0 h 188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2604" h="1884025">
                <a:moveTo>
                  <a:pt x="0" y="0"/>
                </a:moveTo>
                <a:lnTo>
                  <a:pt x="1502604" y="0"/>
                </a:lnTo>
                <a:lnTo>
                  <a:pt x="1502604" y="1884025"/>
                </a:lnTo>
                <a:lnTo>
                  <a:pt x="0" y="18840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/>
              <a:t>DEPARTEMENT ACCOMPAGNEMENT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Accompagnement</a:t>
            </a: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Stéphanie CARRERE</a:t>
            </a: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u="sng" dirty="0"/>
              <a:t>Anne-Lise </a:t>
            </a:r>
            <a:r>
              <a:rPr lang="fr-FR" sz="700" u="sng" dirty="0" smtClean="0"/>
              <a:t>DODELIER*</a:t>
            </a:r>
            <a:endParaRPr lang="fr-FR" sz="700" u="sng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Hyun Chan </a:t>
            </a:r>
            <a:r>
              <a:rPr lang="fr-FR" sz="700" dirty="0" smtClean="0"/>
              <a:t>KYE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Inga MYKHAILEVSKY</a:t>
            </a: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Sylvaine NELY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Corinne PAOLETTI</a:t>
            </a: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err="1"/>
              <a:t>Yulia</a:t>
            </a:r>
            <a:r>
              <a:rPr lang="fr-FR" sz="700" dirty="0"/>
              <a:t> </a:t>
            </a:r>
            <a:r>
              <a:rPr lang="fr-FR" sz="700" dirty="0" smtClean="0"/>
              <a:t>REAULT-BASOVA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Karine LEONELLI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err="1" smtClean="0"/>
              <a:t>Hyejin</a:t>
            </a:r>
            <a:r>
              <a:rPr lang="fr-FR" sz="700" dirty="0" smtClean="0"/>
              <a:t> PARK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Classe d’accompagnement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Sylvaine NELY</a:t>
            </a:r>
          </a:p>
        </p:txBody>
      </p:sp>
      <p:grpSp>
        <p:nvGrpSpPr>
          <p:cNvPr id="33" name="Groupe 32"/>
          <p:cNvGrpSpPr/>
          <p:nvPr/>
        </p:nvGrpSpPr>
        <p:grpSpPr>
          <a:xfrm>
            <a:off x="2132856" y="7338994"/>
            <a:ext cx="2220699" cy="2150510"/>
            <a:chOff x="3382542" y="7157113"/>
            <a:chExt cx="2405815" cy="2439285"/>
          </a:xfrm>
        </p:grpSpPr>
        <p:sp>
          <p:nvSpPr>
            <p:cNvPr id="37" name="Forme libre 36"/>
            <p:cNvSpPr/>
            <p:nvPr/>
          </p:nvSpPr>
          <p:spPr>
            <a:xfrm>
              <a:off x="3382542" y="7157113"/>
              <a:ext cx="1339294" cy="2439285"/>
            </a:xfrm>
            <a:custGeom>
              <a:avLst/>
              <a:gdLst>
                <a:gd name="connsiteX0" fmla="*/ 0 w 1478658"/>
                <a:gd name="connsiteY0" fmla="*/ 0 h 991506"/>
                <a:gd name="connsiteX1" fmla="*/ 1478658 w 1478658"/>
                <a:gd name="connsiteY1" fmla="*/ 0 h 991506"/>
                <a:gd name="connsiteX2" fmla="*/ 1478658 w 1478658"/>
                <a:gd name="connsiteY2" fmla="*/ 991506 h 991506"/>
                <a:gd name="connsiteX3" fmla="*/ 0 w 1478658"/>
                <a:gd name="connsiteY3" fmla="*/ 991506 h 991506"/>
                <a:gd name="connsiteX4" fmla="*/ 0 w 1478658"/>
                <a:gd name="connsiteY4" fmla="*/ 0 h 991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8658" h="991506">
                  <a:moveTo>
                    <a:pt x="0" y="0"/>
                  </a:moveTo>
                  <a:lnTo>
                    <a:pt x="1478658" y="0"/>
                  </a:lnTo>
                  <a:lnTo>
                    <a:pt x="1478658" y="991506"/>
                  </a:lnTo>
                  <a:lnTo>
                    <a:pt x="0" y="9915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MUSIQUES ANCIENNES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/>
                <a:t>Clavecin et basse continue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/>
                <a:t>Alain </a:t>
              </a:r>
              <a:r>
                <a:rPr lang="fr-FR" sz="600" dirty="0" smtClean="0"/>
                <a:t>CAHAGNE</a:t>
              </a:r>
              <a:endParaRPr lang="fr-FR" sz="6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/>
                <a:t>Flûte à bec </a:t>
              </a:r>
              <a:endParaRPr lang="fr-FR" sz="600" b="1" dirty="0" smtClean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Marc VERVISCH</a:t>
              </a:r>
              <a:endParaRPr lang="fr-FR" sz="6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/>
                <a:t>Viole de gambe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u="sng" dirty="0"/>
                <a:t>Luc </a:t>
              </a:r>
              <a:r>
                <a:rPr lang="fr-FR" sz="600" u="sng" dirty="0" smtClean="0"/>
                <a:t>GAUGLER*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Sacqueboute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Julien MIRO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Violon et alto baroques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Sarah LABROUSSE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Violoncelle baroque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Ariane LALLEMAND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Cor naturel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Olivier BROUARD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Serpent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Harumi BABA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600" dirty="0"/>
            </a:p>
          </p:txBody>
        </p:sp>
        <p:sp>
          <p:nvSpPr>
            <p:cNvPr id="38" name="Forme libre 37"/>
            <p:cNvSpPr/>
            <p:nvPr/>
          </p:nvSpPr>
          <p:spPr>
            <a:xfrm>
              <a:off x="4791043" y="7157113"/>
              <a:ext cx="997314" cy="2439285"/>
            </a:xfrm>
            <a:custGeom>
              <a:avLst/>
              <a:gdLst>
                <a:gd name="connsiteX0" fmla="*/ 0 w 1478658"/>
                <a:gd name="connsiteY0" fmla="*/ 0 h 989998"/>
                <a:gd name="connsiteX1" fmla="*/ 1478658 w 1478658"/>
                <a:gd name="connsiteY1" fmla="*/ 0 h 989998"/>
                <a:gd name="connsiteX2" fmla="*/ 1478658 w 1478658"/>
                <a:gd name="connsiteY2" fmla="*/ 989998 h 989998"/>
                <a:gd name="connsiteX3" fmla="*/ 0 w 1478658"/>
                <a:gd name="connsiteY3" fmla="*/ 989998 h 989998"/>
                <a:gd name="connsiteX4" fmla="*/ 0 w 1478658"/>
                <a:gd name="connsiteY4" fmla="*/ 0 h 98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8658" h="989998">
                  <a:moveTo>
                    <a:pt x="0" y="0"/>
                  </a:moveTo>
                  <a:lnTo>
                    <a:pt x="1478658" y="0"/>
                  </a:lnTo>
                  <a:lnTo>
                    <a:pt x="1478658" y="989998"/>
                  </a:lnTo>
                  <a:lnTo>
                    <a:pt x="0" y="9899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MUSIQUES MEDIEVALES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i="1" dirty="0"/>
                <a:t>Intervenants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Olivier FERAUD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Brice DUISIT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Patrizia BOVI</a:t>
              </a:r>
              <a:endParaRPr lang="fr-FR" sz="700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Damien POISBLAUD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Cristina </a:t>
              </a:r>
              <a:r>
                <a:rPr lang="fr-FR" sz="700" dirty="0" err="1" smtClean="0"/>
                <a:t>Alis</a:t>
              </a:r>
              <a:r>
                <a:rPr lang="fr-FR" sz="700" dirty="0" smtClean="0"/>
                <a:t> RAURICH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Raphaël PICAZOS</a:t>
              </a:r>
              <a:endParaRPr lang="fr-FR" sz="700" dirty="0"/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91948" y="6758855"/>
            <a:ext cx="4291257" cy="2662633"/>
            <a:chOff x="594596" y="6532040"/>
            <a:chExt cx="3742364" cy="3082016"/>
          </a:xfrm>
          <a:solidFill>
            <a:srgbClr val="FF6600"/>
          </a:solidFill>
        </p:grpSpPr>
        <p:sp>
          <p:nvSpPr>
            <p:cNvPr id="42" name="Forme libre 41"/>
            <p:cNvSpPr/>
            <p:nvPr/>
          </p:nvSpPr>
          <p:spPr>
            <a:xfrm>
              <a:off x="612877" y="6532040"/>
              <a:ext cx="3724083" cy="575365"/>
            </a:xfrm>
            <a:custGeom>
              <a:avLst/>
              <a:gdLst>
                <a:gd name="connsiteX0" fmla="*/ 0 w 2961692"/>
                <a:gd name="connsiteY0" fmla="*/ 0 h 576003"/>
                <a:gd name="connsiteX1" fmla="*/ 2961692 w 2961692"/>
                <a:gd name="connsiteY1" fmla="*/ 0 h 576003"/>
                <a:gd name="connsiteX2" fmla="*/ 2961692 w 2961692"/>
                <a:gd name="connsiteY2" fmla="*/ 576003 h 576003"/>
                <a:gd name="connsiteX3" fmla="*/ 0 w 2961692"/>
                <a:gd name="connsiteY3" fmla="*/ 576003 h 576003"/>
                <a:gd name="connsiteX4" fmla="*/ 0 w 2961692"/>
                <a:gd name="connsiteY4" fmla="*/ 0 h 576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692" h="576003">
                  <a:moveTo>
                    <a:pt x="0" y="0"/>
                  </a:moveTo>
                  <a:lnTo>
                    <a:pt x="2961692" y="0"/>
                  </a:lnTo>
                  <a:lnTo>
                    <a:pt x="2961692" y="576003"/>
                  </a:lnTo>
                  <a:lnTo>
                    <a:pt x="0" y="576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43" tIns="4643" rIns="4643" bIns="4643" numCol="1" spcCol="1270" anchor="ctr" anchorCtr="0">
              <a:noAutofit/>
            </a:bodyPr>
            <a:lstStyle/>
            <a:p>
              <a:pPr algn="ctr" defTabSz="3250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31" b="1" u="sng" dirty="0" smtClean="0"/>
                <a:t>DOMAINE MUSIQUES MODALES</a:t>
              </a:r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594596" y="7182706"/>
              <a:ext cx="1034716" cy="2431350"/>
            </a:xfrm>
            <a:custGeom>
              <a:avLst/>
              <a:gdLst>
                <a:gd name="connsiteX0" fmla="*/ 0 w 1466147"/>
                <a:gd name="connsiteY0" fmla="*/ 0 h 1007981"/>
                <a:gd name="connsiteX1" fmla="*/ 1466147 w 1466147"/>
                <a:gd name="connsiteY1" fmla="*/ 0 h 1007981"/>
                <a:gd name="connsiteX2" fmla="*/ 1466147 w 1466147"/>
                <a:gd name="connsiteY2" fmla="*/ 1007981 h 1007981"/>
                <a:gd name="connsiteX3" fmla="*/ 0 w 1466147"/>
                <a:gd name="connsiteY3" fmla="*/ 1007981 h 1007981"/>
                <a:gd name="connsiteX4" fmla="*/ 0 w 1466147"/>
                <a:gd name="connsiteY4" fmla="*/ 0 h 1007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147" h="1007981">
                  <a:moveTo>
                    <a:pt x="0" y="0"/>
                  </a:moveTo>
                  <a:lnTo>
                    <a:pt x="1466147" y="0"/>
                  </a:lnTo>
                  <a:lnTo>
                    <a:pt x="1466147" y="1007981"/>
                  </a:lnTo>
                  <a:lnTo>
                    <a:pt x="0" y="1007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JAZZ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Saxophone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Jérôme DUFOUR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Batterie</a:t>
              </a:r>
              <a:endParaRPr lang="fr-FR" sz="600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/>
                <a:t>Patrice </a:t>
              </a:r>
              <a:r>
                <a:rPr lang="fr-FR" sz="600" dirty="0" smtClean="0"/>
                <a:t>HERAL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Jazz vocal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Anne-Marie JEAN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Guitare et ensembles</a:t>
              </a:r>
              <a:endParaRPr lang="fr-FR" sz="600" b="1" dirty="0"/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u="sng" dirty="0"/>
                <a:t>Serge </a:t>
              </a:r>
              <a:r>
                <a:rPr lang="fr-FR" sz="600" u="sng" dirty="0" smtClean="0"/>
                <a:t>LAZAREVITCH*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Trompette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Christophe LELOIL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FM Jazz et ensemble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Samuel MASTORAKIS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Piano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Remi PLOTON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b="1" dirty="0" smtClean="0"/>
                <a:t>Basse et ensembles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600" dirty="0" smtClean="0"/>
                <a:t>Alfred VILAYLECK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600" dirty="0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1670448" y="7188027"/>
              <a:ext cx="677259" cy="985850"/>
            </a:xfrm>
            <a:custGeom>
              <a:avLst/>
              <a:gdLst>
                <a:gd name="connsiteX0" fmla="*/ 0 w 1467921"/>
                <a:gd name="connsiteY0" fmla="*/ 0 h 1007981"/>
                <a:gd name="connsiteX1" fmla="*/ 1467921 w 1467921"/>
                <a:gd name="connsiteY1" fmla="*/ 0 h 1007981"/>
                <a:gd name="connsiteX2" fmla="*/ 1467921 w 1467921"/>
                <a:gd name="connsiteY2" fmla="*/ 1007981 h 1007981"/>
                <a:gd name="connsiteX3" fmla="*/ 0 w 1467921"/>
                <a:gd name="connsiteY3" fmla="*/ 1007981 h 1007981"/>
                <a:gd name="connsiteX4" fmla="*/ 0 w 1467921"/>
                <a:gd name="connsiteY4" fmla="*/ 0 h 1007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7921" h="1007981">
                  <a:moveTo>
                    <a:pt x="0" y="0"/>
                  </a:moveTo>
                  <a:lnTo>
                    <a:pt x="1467921" y="0"/>
                  </a:lnTo>
                  <a:lnTo>
                    <a:pt x="1467921" y="1007981"/>
                  </a:lnTo>
                  <a:lnTo>
                    <a:pt x="0" y="1007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2" tIns="3612" rIns="3612" bIns="3612" numCol="1" spcCol="1270" anchor="ctr" anchorCtr="0">
              <a:noAutofit/>
            </a:bodyPr>
            <a:lstStyle/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b="1" u="sng" dirty="0"/>
                <a:t>DEPARTEMENT MUSIQUES ACTUELLES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/>
                <a:t>François </a:t>
              </a:r>
              <a:r>
                <a:rPr lang="fr-FR" sz="700" dirty="0" smtClean="0"/>
                <a:t>CARPITA</a:t>
              </a:r>
            </a:p>
            <a:p>
              <a:pPr algn="ctr" defTabSz="2528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700" dirty="0" smtClean="0"/>
                <a:t>Alfred VILAYLECK</a:t>
              </a:r>
              <a:endParaRPr lang="fr-FR" sz="700" dirty="0"/>
            </a:p>
          </p:txBody>
        </p:sp>
      </p:grpSp>
      <p:sp>
        <p:nvSpPr>
          <p:cNvPr id="59" name="ZoneTexte 58"/>
          <p:cNvSpPr txBox="1"/>
          <p:nvPr/>
        </p:nvSpPr>
        <p:spPr>
          <a:xfrm>
            <a:off x="120307" y="144166"/>
            <a:ext cx="673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>
                    <a:lumMod val="50000"/>
                  </a:schemeClr>
                </a:solidFill>
              </a:rPr>
              <a:t>CITE DES ARTS – CRR DE MONTPELLIER MEDITERRANEE METROPOLE</a:t>
            </a:r>
          </a:p>
          <a:p>
            <a:pPr algn="ctr"/>
            <a:r>
              <a:rPr lang="fr-FR" sz="1200" b="1" dirty="0" smtClean="0">
                <a:solidFill>
                  <a:schemeClr val="bg1">
                    <a:lumMod val="50000"/>
                  </a:schemeClr>
                </a:solidFill>
              </a:rPr>
              <a:t>ORGANIGRAMME 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</a:rPr>
              <a:t>DES ENSEIGNEMENTS - ANNEE </a:t>
            </a:r>
            <a:r>
              <a:rPr lang="fr-FR" sz="1200" b="1" dirty="0" smtClean="0">
                <a:solidFill>
                  <a:schemeClr val="bg1">
                    <a:lumMod val="50000"/>
                  </a:schemeClr>
                </a:solidFill>
              </a:rPr>
              <a:t>2023/2024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289055" y="9417157"/>
            <a:ext cx="153504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i="1" dirty="0"/>
              <a:t>* Professeur délégué de département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7129" y="567754"/>
            <a:ext cx="6650245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PÔLE MUSIQUE</a:t>
            </a:r>
            <a:endParaRPr lang="fr-FR" sz="20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Forme libre 51"/>
          <p:cNvSpPr/>
          <p:nvPr/>
        </p:nvSpPr>
        <p:spPr>
          <a:xfrm>
            <a:off x="1315701" y="8175154"/>
            <a:ext cx="762980" cy="1242004"/>
          </a:xfrm>
          <a:custGeom>
            <a:avLst/>
            <a:gdLst>
              <a:gd name="connsiteX0" fmla="*/ 0 w 1467921"/>
              <a:gd name="connsiteY0" fmla="*/ 0 h 1007981"/>
              <a:gd name="connsiteX1" fmla="*/ 1467921 w 1467921"/>
              <a:gd name="connsiteY1" fmla="*/ 0 h 1007981"/>
              <a:gd name="connsiteX2" fmla="*/ 1467921 w 1467921"/>
              <a:gd name="connsiteY2" fmla="*/ 1007981 h 1007981"/>
              <a:gd name="connsiteX3" fmla="*/ 0 w 1467921"/>
              <a:gd name="connsiteY3" fmla="*/ 1007981 h 1007981"/>
              <a:gd name="connsiteX4" fmla="*/ 0 w 1467921"/>
              <a:gd name="connsiteY4" fmla="*/ 0 h 100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7921" h="1007981">
                <a:moveTo>
                  <a:pt x="0" y="0"/>
                </a:moveTo>
                <a:lnTo>
                  <a:pt x="1467921" y="0"/>
                </a:lnTo>
                <a:lnTo>
                  <a:pt x="1467921" y="1007981"/>
                </a:lnTo>
                <a:lnTo>
                  <a:pt x="0" y="10079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 smtClean="0"/>
              <a:t>ATELIERS MUSIQUES DU MONDE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Oud/Musique orientale</a:t>
            </a: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Ihab RADWAN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Musique indienne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Chloé BENNETT LONEIRIANT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dirty="0" smtClean="0"/>
          </a:p>
        </p:txBody>
      </p:sp>
      <p:sp>
        <p:nvSpPr>
          <p:cNvPr id="53" name="Forme libre 52"/>
          <p:cNvSpPr/>
          <p:nvPr/>
        </p:nvSpPr>
        <p:spPr>
          <a:xfrm>
            <a:off x="1283545" y="3261770"/>
            <a:ext cx="3093284" cy="410053"/>
          </a:xfrm>
          <a:custGeom>
            <a:avLst/>
            <a:gdLst>
              <a:gd name="connsiteX0" fmla="*/ 0 w 2760371"/>
              <a:gd name="connsiteY0" fmla="*/ 0 h 377894"/>
              <a:gd name="connsiteX1" fmla="*/ 2760371 w 2760371"/>
              <a:gd name="connsiteY1" fmla="*/ 0 h 377894"/>
              <a:gd name="connsiteX2" fmla="*/ 2760371 w 2760371"/>
              <a:gd name="connsiteY2" fmla="*/ 377894 h 377894"/>
              <a:gd name="connsiteX3" fmla="*/ 0 w 2760371"/>
              <a:gd name="connsiteY3" fmla="*/ 377894 h 377894"/>
              <a:gd name="connsiteX4" fmla="*/ 0 w 2760371"/>
              <a:gd name="connsiteY4" fmla="*/ 0 h 377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0371" h="377894">
                <a:moveTo>
                  <a:pt x="0" y="0"/>
                </a:moveTo>
                <a:lnTo>
                  <a:pt x="2760371" y="0"/>
                </a:lnTo>
                <a:lnTo>
                  <a:pt x="2760371" y="377894"/>
                </a:lnTo>
                <a:lnTo>
                  <a:pt x="0" y="377894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b="1" u="sng" dirty="0" smtClean="0"/>
              <a:t>DOMAINE INSTRUMENTS MONODIQUES</a:t>
            </a:r>
          </a:p>
        </p:txBody>
      </p:sp>
      <p:sp>
        <p:nvSpPr>
          <p:cNvPr id="54" name="Forme libre 53"/>
          <p:cNvSpPr/>
          <p:nvPr/>
        </p:nvSpPr>
        <p:spPr>
          <a:xfrm>
            <a:off x="4454325" y="3261771"/>
            <a:ext cx="2217047" cy="410052"/>
          </a:xfrm>
          <a:custGeom>
            <a:avLst/>
            <a:gdLst>
              <a:gd name="connsiteX0" fmla="*/ 0 w 2760371"/>
              <a:gd name="connsiteY0" fmla="*/ 0 h 377894"/>
              <a:gd name="connsiteX1" fmla="*/ 2760371 w 2760371"/>
              <a:gd name="connsiteY1" fmla="*/ 0 h 377894"/>
              <a:gd name="connsiteX2" fmla="*/ 2760371 w 2760371"/>
              <a:gd name="connsiteY2" fmla="*/ 377894 h 377894"/>
              <a:gd name="connsiteX3" fmla="*/ 0 w 2760371"/>
              <a:gd name="connsiteY3" fmla="*/ 377894 h 377894"/>
              <a:gd name="connsiteX4" fmla="*/ 0 w 2760371"/>
              <a:gd name="connsiteY4" fmla="*/ 0 h 377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0371" h="377894">
                <a:moveTo>
                  <a:pt x="0" y="0"/>
                </a:moveTo>
                <a:lnTo>
                  <a:pt x="2760371" y="0"/>
                </a:lnTo>
                <a:lnTo>
                  <a:pt x="2760371" y="377894"/>
                </a:lnTo>
                <a:lnTo>
                  <a:pt x="0" y="377894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b="1" u="sng" dirty="0" smtClean="0"/>
              <a:t>DOMAINE INSTRUMENTS POLYPHONIQUES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595704" y="7975098"/>
            <a:ext cx="13970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700" b="1" u="sng" dirty="0">
              <a:solidFill>
                <a:schemeClr val="bg1"/>
              </a:solidFill>
            </a:endParaRPr>
          </a:p>
        </p:txBody>
      </p:sp>
      <p:sp>
        <p:nvSpPr>
          <p:cNvPr id="41" name="Forme libre 40"/>
          <p:cNvSpPr/>
          <p:nvPr/>
        </p:nvSpPr>
        <p:spPr>
          <a:xfrm>
            <a:off x="3537742" y="1508805"/>
            <a:ext cx="1210203" cy="1615944"/>
          </a:xfrm>
          <a:custGeom>
            <a:avLst/>
            <a:gdLst>
              <a:gd name="connsiteX0" fmla="*/ 0 w 1557252"/>
              <a:gd name="connsiteY0" fmla="*/ 0 h 1589045"/>
              <a:gd name="connsiteX1" fmla="*/ 1557252 w 1557252"/>
              <a:gd name="connsiteY1" fmla="*/ 0 h 1589045"/>
              <a:gd name="connsiteX2" fmla="*/ 1557252 w 1557252"/>
              <a:gd name="connsiteY2" fmla="*/ 1589045 h 1589045"/>
              <a:gd name="connsiteX3" fmla="*/ 0 w 1557252"/>
              <a:gd name="connsiteY3" fmla="*/ 1589045 h 1589045"/>
              <a:gd name="connsiteX4" fmla="*/ 0 w 1557252"/>
              <a:gd name="connsiteY4" fmla="*/ 0 h 158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52" h="1589045">
                <a:moveTo>
                  <a:pt x="0" y="0"/>
                </a:moveTo>
                <a:lnTo>
                  <a:pt x="1557252" y="0"/>
                </a:lnTo>
                <a:lnTo>
                  <a:pt x="1557252" y="1589045"/>
                </a:lnTo>
                <a:lnTo>
                  <a:pt x="0" y="15890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/>
              <a:t>DEPARTEMENT </a:t>
            </a:r>
            <a:r>
              <a:rPr lang="fr-FR" sz="700" b="1" u="sng" dirty="0" smtClean="0"/>
              <a:t>DIRECTION</a:t>
            </a:r>
            <a:endParaRPr lang="fr-FR" sz="700" b="1" u="sng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Direction </a:t>
            </a:r>
            <a:r>
              <a:rPr lang="fr-FR" sz="700" b="1" dirty="0"/>
              <a:t>de chœur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Caroline </a:t>
            </a:r>
            <a:r>
              <a:rPr lang="fr-FR" sz="700" dirty="0" smtClean="0"/>
              <a:t>COMOLA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Caroline GAULON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/>
              <a:t>Direction d’orchestre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Franck </a:t>
            </a:r>
            <a:r>
              <a:rPr lang="fr-FR" sz="700" dirty="0" smtClean="0"/>
              <a:t>FONTCOUBERTE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289" y="8850328"/>
            <a:ext cx="1027135" cy="766884"/>
          </a:xfrm>
          <a:prstGeom prst="rect">
            <a:avLst/>
          </a:prstGeom>
        </p:spPr>
      </p:pic>
      <p:sp>
        <p:nvSpPr>
          <p:cNvPr id="36" name="Forme libre 35"/>
          <p:cNvSpPr/>
          <p:nvPr/>
        </p:nvSpPr>
        <p:spPr>
          <a:xfrm>
            <a:off x="5617284" y="6897095"/>
            <a:ext cx="1046885" cy="1041429"/>
          </a:xfrm>
          <a:custGeom>
            <a:avLst/>
            <a:gdLst>
              <a:gd name="connsiteX0" fmla="*/ 0 w 1467921"/>
              <a:gd name="connsiteY0" fmla="*/ 0 h 1007981"/>
              <a:gd name="connsiteX1" fmla="*/ 1467921 w 1467921"/>
              <a:gd name="connsiteY1" fmla="*/ 0 h 1007981"/>
              <a:gd name="connsiteX2" fmla="*/ 1467921 w 1467921"/>
              <a:gd name="connsiteY2" fmla="*/ 1007981 h 1007981"/>
              <a:gd name="connsiteX3" fmla="*/ 0 w 1467921"/>
              <a:gd name="connsiteY3" fmla="*/ 1007981 h 1007981"/>
              <a:gd name="connsiteX4" fmla="*/ 0 w 1467921"/>
              <a:gd name="connsiteY4" fmla="*/ 0 h 100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7921" h="1007981">
                <a:moveTo>
                  <a:pt x="0" y="0"/>
                </a:moveTo>
                <a:lnTo>
                  <a:pt x="1467921" y="0"/>
                </a:lnTo>
                <a:lnTo>
                  <a:pt x="1467921" y="1007981"/>
                </a:lnTo>
                <a:lnTo>
                  <a:pt x="0" y="10079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 smtClean="0"/>
              <a:t>INTERVENANTS EN MILIEU SCOLAIRE</a:t>
            </a:r>
            <a:endParaRPr lang="fr-FR" sz="700" b="1" u="sng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Clara COUDERC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Cristobal DIAZ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Sébastien LIEUX</a:t>
            </a:r>
            <a:endParaRPr lang="fr-FR" sz="700" dirty="0"/>
          </a:p>
        </p:txBody>
      </p:sp>
      <p:sp>
        <p:nvSpPr>
          <p:cNvPr id="40" name="Forme libre 39"/>
          <p:cNvSpPr/>
          <p:nvPr/>
        </p:nvSpPr>
        <p:spPr>
          <a:xfrm>
            <a:off x="4434613" y="5666508"/>
            <a:ext cx="1124061" cy="1289613"/>
          </a:xfrm>
          <a:custGeom>
            <a:avLst/>
            <a:gdLst>
              <a:gd name="connsiteX0" fmla="*/ 0 w 1467921"/>
              <a:gd name="connsiteY0" fmla="*/ 0 h 1007981"/>
              <a:gd name="connsiteX1" fmla="*/ 1467921 w 1467921"/>
              <a:gd name="connsiteY1" fmla="*/ 0 h 1007981"/>
              <a:gd name="connsiteX2" fmla="*/ 1467921 w 1467921"/>
              <a:gd name="connsiteY2" fmla="*/ 1007981 h 1007981"/>
              <a:gd name="connsiteX3" fmla="*/ 0 w 1467921"/>
              <a:gd name="connsiteY3" fmla="*/ 1007981 h 1007981"/>
              <a:gd name="connsiteX4" fmla="*/ 0 w 1467921"/>
              <a:gd name="connsiteY4" fmla="*/ 0 h 100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7921" h="1007981">
                <a:moveTo>
                  <a:pt x="0" y="0"/>
                </a:moveTo>
                <a:lnTo>
                  <a:pt x="1467921" y="0"/>
                </a:lnTo>
                <a:lnTo>
                  <a:pt x="1467921" y="1007981"/>
                </a:lnTo>
                <a:lnTo>
                  <a:pt x="0" y="10079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 smtClean="0"/>
              <a:t>CLASSE UNIQUE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Léna BORDES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Philippe BRAQUART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Sébastien CHARLES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Xavier COQUELLE-SIBRA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Nathaniel DAPVRIL 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Aurélien DELTORO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Lionel GIROUD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</p:txBody>
      </p:sp>
      <p:sp>
        <p:nvSpPr>
          <p:cNvPr id="45" name="Forme libre 44"/>
          <p:cNvSpPr/>
          <p:nvPr/>
        </p:nvSpPr>
        <p:spPr>
          <a:xfrm>
            <a:off x="1361833" y="2484182"/>
            <a:ext cx="2126354" cy="640567"/>
          </a:xfrm>
          <a:custGeom>
            <a:avLst/>
            <a:gdLst>
              <a:gd name="connsiteX0" fmla="*/ 0 w 1557252"/>
              <a:gd name="connsiteY0" fmla="*/ 0 h 1589045"/>
              <a:gd name="connsiteX1" fmla="*/ 1557252 w 1557252"/>
              <a:gd name="connsiteY1" fmla="*/ 0 h 1589045"/>
              <a:gd name="connsiteX2" fmla="*/ 1557252 w 1557252"/>
              <a:gd name="connsiteY2" fmla="*/ 1589045 h 1589045"/>
              <a:gd name="connsiteX3" fmla="*/ 0 w 1557252"/>
              <a:gd name="connsiteY3" fmla="*/ 1589045 h 1589045"/>
              <a:gd name="connsiteX4" fmla="*/ 0 w 1557252"/>
              <a:gd name="connsiteY4" fmla="*/ 0 h 158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52" h="1589045">
                <a:moveTo>
                  <a:pt x="0" y="0"/>
                </a:moveTo>
                <a:lnTo>
                  <a:pt x="1557252" y="0"/>
                </a:lnTo>
                <a:lnTo>
                  <a:pt x="1557252" y="1589045"/>
                </a:lnTo>
                <a:lnTo>
                  <a:pt x="0" y="15890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600" b="1" u="sng" dirty="0"/>
              <a:t>DEPARTEMENT </a:t>
            </a:r>
            <a:r>
              <a:rPr lang="fr-FR" sz="600" b="1" u="sng" dirty="0" smtClean="0"/>
              <a:t>CREATION ET ARTS NUMERIQUES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600" b="1" dirty="0" smtClean="0"/>
              <a:t>MAO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600" dirty="0" smtClean="0"/>
              <a:t>Mathieu BOUDART, </a:t>
            </a:r>
            <a:r>
              <a:rPr lang="fr-FR" sz="600" u="sng" dirty="0" smtClean="0"/>
              <a:t>François CECCALDI*</a:t>
            </a:r>
            <a:endParaRPr lang="fr-FR" sz="6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600" b="1" dirty="0" smtClean="0"/>
              <a:t>Musique à l’image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600" dirty="0" smtClean="0"/>
              <a:t>Vincent WAVELET, François CECCALDI</a:t>
            </a:r>
            <a:endParaRPr lang="fr-FR" sz="600" dirty="0"/>
          </a:p>
        </p:txBody>
      </p:sp>
    </p:spTree>
    <p:extLst>
      <p:ext uri="{BB962C8B-B14F-4D97-AF65-F5344CB8AC3E}">
        <p14:creationId xmlns:p14="http://schemas.microsoft.com/office/powerpoint/2010/main" val="31301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e libre 8"/>
          <p:cNvSpPr/>
          <p:nvPr/>
        </p:nvSpPr>
        <p:spPr>
          <a:xfrm>
            <a:off x="188638" y="4200328"/>
            <a:ext cx="2376267" cy="2265558"/>
          </a:xfrm>
          <a:custGeom>
            <a:avLst/>
            <a:gdLst>
              <a:gd name="connsiteX0" fmla="*/ 0 w 1478658"/>
              <a:gd name="connsiteY0" fmla="*/ 0 h 991506"/>
              <a:gd name="connsiteX1" fmla="*/ 1478658 w 1478658"/>
              <a:gd name="connsiteY1" fmla="*/ 0 h 991506"/>
              <a:gd name="connsiteX2" fmla="*/ 1478658 w 1478658"/>
              <a:gd name="connsiteY2" fmla="*/ 991506 h 991506"/>
              <a:gd name="connsiteX3" fmla="*/ 0 w 1478658"/>
              <a:gd name="connsiteY3" fmla="*/ 991506 h 991506"/>
              <a:gd name="connsiteX4" fmla="*/ 0 w 1478658"/>
              <a:gd name="connsiteY4" fmla="*/ 0 h 991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8658" h="991506">
                <a:moveTo>
                  <a:pt x="0" y="0"/>
                </a:moveTo>
                <a:lnTo>
                  <a:pt x="1478658" y="0"/>
                </a:lnTo>
                <a:lnTo>
                  <a:pt x="1478658" y="991506"/>
                </a:lnTo>
                <a:lnTo>
                  <a:pt x="0" y="9915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Mathias BEYLER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Elodie BUISSON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Stefan DELON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Jean-Claude FALL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Dag JEANNERET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Sébastien LENTERIC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Julie MEJEAN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Marc PASTOR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Luc SABOT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Sophie TALAYRACH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Classes à horaires aménagés Collège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Gilles BUONOMO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Emmanuelle FAUCHET</a:t>
            </a:r>
          </a:p>
          <a:p>
            <a:pPr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</p:txBody>
      </p:sp>
      <p:sp>
        <p:nvSpPr>
          <p:cNvPr id="10" name="Forme libre 9"/>
          <p:cNvSpPr/>
          <p:nvPr/>
        </p:nvSpPr>
        <p:spPr>
          <a:xfrm>
            <a:off x="188639" y="752878"/>
            <a:ext cx="3168353" cy="363452"/>
          </a:xfrm>
          <a:custGeom>
            <a:avLst/>
            <a:gdLst>
              <a:gd name="connsiteX0" fmla="*/ 0 w 2441210"/>
              <a:gd name="connsiteY0" fmla="*/ 0 h 356047"/>
              <a:gd name="connsiteX1" fmla="*/ 2441210 w 2441210"/>
              <a:gd name="connsiteY1" fmla="*/ 0 h 356047"/>
              <a:gd name="connsiteX2" fmla="*/ 2441210 w 2441210"/>
              <a:gd name="connsiteY2" fmla="*/ 356047 h 356047"/>
              <a:gd name="connsiteX3" fmla="*/ 0 w 2441210"/>
              <a:gd name="connsiteY3" fmla="*/ 356047 h 356047"/>
              <a:gd name="connsiteX4" fmla="*/ 0 w 2441210"/>
              <a:gd name="connsiteY4" fmla="*/ 0 h 35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1210" h="356047">
                <a:moveTo>
                  <a:pt x="0" y="0"/>
                </a:moveTo>
                <a:lnTo>
                  <a:pt x="2441210" y="0"/>
                </a:lnTo>
                <a:lnTo>
                  <a:pt x="2441210" y="356047"/>
                </a:lnTo>
                <a:lnTo>
                  <a:pt x="0" y="356047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dirty="0" smtClean="0"/>
              <a:t>DISCIPLINES CHOREGRAPHIQUES DOMINANTES</a:t>
            </a:r>
          </a:p>
        </p:txBody>
      </p:sp>
      <p:sp>
        <p:nvSpPr>
          <p:cNvPr id="13" name="Forme libre 12"/>
          <p:cNvSpPr/>
          <p:nvPr/>
        </p:nvSpPr>
        <p:spPr>
          <a:xfrm>
            <a:off x="188639" y="1213987"/>
            <a:ext cx="3168353" cy="1866805"/>
          </a:xfrm>
          <a:custGeom>
            <a:avLst/>
            <a:gdLst>
              <a:gd name="connsiteX0" fmla="*/ 0 w 1438748"/>
              <a:gd name="connsiteY0" fmla="*/ 0 h 1866948"/>
              <a:gd name="connsiteX1" fmla="*/ 1438748 w 1438748"/>
              <a:gd name="connsiteY1" fmla="*/ 0 h 1866948"/>
              <a:gd name="connsiteX2" fmla="*/ 1438748 w 1438748"/>
              <a:gd name="connsiteY2" fmla="*/ 1866948 h 1866948"/>
              <a:gd name="connsiteX3" fmla="*/ 0 w 1438748"/>
              <a:gd name="connsiteY3" fmla="*/ 1866948 h 1866948"/>
              <a:gd name="connsiteX4" fmla="*/ 0 w 1438748"/>
              <a:gd name="connsiteY4" fmla="*/ 0 h 186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748" h="1866948">
                <a:moveTo>
                  <a:pt x="0" y="0"/>
                </a:moveTo>
                <a:lnTo>
                  <a:pt x="1438748" y="0"/>
                </a:lnTo>
                <a:lnTo>
                  <a:pt x="1438748" y="1866948"/>
                </a:lnTo>
                <a:lnTo>
                  <a:pt x="0" y="18669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6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 smtClean="0"/>
              <a:t>DANSE CLASSIQUE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>
                <a:solidFill>
                  <a:schemeClr val="bg1"/>
                </a:solidFill>
              </a:rPr>
              <a:t>Marjorie CHASTEL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Nathalie DELASSIS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Anna MILECKA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David </a:t>
            </a:r>
            <a:r>
              <a:rPr lang="fr-FR" sz="700" dirty="0" smtClean="0"/>
              <a:t>THOLE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 smtClean="0"/>
              <a:t>DANSE CONTEMPORAINE</a:t>
            </a:r>
            <a:endParaRPr lang="fr-FR" sz="700" b="1" u="sng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Jean-Pierre ALVAREZ</a:t>
            </a: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u="sng" dirty="0"/>
              <a:t>Eve </a:t>
            </a:r>
            <a:r>
              <a:rPr lang="fr-FR" sz="700" u="sng" dirty="0" smtClean="0"/>
              <a:t>JOURET*</a:t>
            </a:r>
            <a:endParaRPr lang="fr-FR" sz="700" u="sng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Rita </a:t>
            </a:r>
            <a:r>
              <a:rPr lang="fr-FR" sz="700" dirty="0" smtClean="0"/>
              <a:t>QUAGLIA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u="sng" dirty="0" smtClean="0"/>
              <a:t>DANSE JAZZ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err="1" smtClean="0"/>
              <a:t>Lorine</a:t>
            </a:r>
            <a:r>
              <a:rPr lang="fr-FR" sz="700" dirty="0" smtClean="0"/>
              <a:t> FABUREL</a:t>
            </a: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Véronique JUHEL DE LA FUENTE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</p:txBody>
      </p:sp>
      <p:sp>
        <p:nvSpPr>
          <p:cNvPr id="14" name="Forme libre 13"/>
          <p:cNvSpPr/>
          <p:nvPr/>
        </p:nvSpPr>
        <p:spPr>
          <a:xfrm>
            <a:off x="3479967" y="1223783"/>
            <a:ext cx="3045377" cy="1857009"/>
          </a:xfrm>
          <a:custGeom>
            <a:avLst/>
            <a:gdLst>
              <a:gd name="connsiteX0" fmla="*/ 0 w 1438748"/>
              <a:gd name="connsiteY0" fmla="*/ 0 h 1866819"/>
              <a:gd name="connsiteX1" fmla="*/ 1438748 w 1438748"/>
              <a:gd name="connsiteY1" fmla="*/ 0 h 1866819"/>
              <a:gd name="connsiteX2" fmla="*/ 1438748 w 1438748"/>
              <a:gd name="connsiteY2" fmla="*/ 1866819 h 1866819"/>
              <a:gd name="connsiteX3" fmla="*/ 0 w 1438748"/>
              <a:gd name="connsiteY3" fmla="*/ 1866819 h 1866819"/>
              <a:gd name="connsiteX4" fmla="*/ 0 w 1438748"/>
              <a:gd name="connsiteY4" fmla="*/ 0 h 1866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748" h="1866819">
                <a:moveTo>
                  <a:pt x="0" y="0"/>
                </a:moveTo>
                <a:lnTo>
                  <a:pt x="1438748" y="0"/>
                </a:lnTo>
                <a:lnTo>
                  <a:pt x="1438748" y="1866819"/>
                </a:lnTo>
                <a:lnTo>
                  <a:pt x="0" y="18668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2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u="sng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Accompagnement</a:t>
            </a: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Christophe </a:t>
            </a:r>
            <a:r>
              <a:rPr lang="fr-FR" sz="700" dirty="0" smtClean="0"/>
              <a:t>BACK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Tony BRUNEAU</a:t>
            </a: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François </a:t>
            </a:r>
            <a:r>
              <a:rPr lang="fr-FR" sz="700" dirty="0"/>
              <a:t>CECCALDI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Nicolas ITTY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/>
              <a:t>Formation musicale </a:t>
            </a:r>
            <a:r>
              <a:rPr lang="fr-FR" sz="700" b="1" dirty="0" smtClean="0"/>
              <a:t>danseurs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Emilien AGRESTI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Mathilde PETIT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AAFCMD</a:t>
            </a: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Muriel DEMARET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b="1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Histoire de la danse et culture chorégraphique</a:t>
            </a: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/>
              <a:t>Sandrine </a:t>
            </a:r>
            <a:r>
              <a:rPr lang="fr-FR" sz="700" dirty="0" smtClean="0"/>
              <a:t>DALLE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err="1" smtClean="0"/>
              <a:t>Pilates</a:t>
            </a:r>
            <a:endParaRPr lang="fr-FR" sz="700" b="1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Marie PARGNEAUX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err="1" smtClean="0"/>
              <a:t>Munzfloor</a:t>
            </a:r>
            <a:endParaRPr lang="fr-FR" sz="700" b="1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Diane PELTIER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8640" y="255508"/>
            <a:ext cx="6336703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PÔLE DANSE</a:t>
            </a:r>
            <a:r>
              <a:rPr lang="fr-FR" sz="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Nathalie DELASSIS, Directrice des études</a:t>
            </a:r>
            <a:endParaRPr lang="fr-FR" sz="20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8639" y="3219026"/>
            <a:ext cx="6336704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PÔLE THEATRE </a:t>
            </a:r>
            <a:r>
              <a:rPr lang="fr-FR" sz="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Sophie TALAYRACH, </a:t>
            </a:r>
            <a:r>
              <a:rPr lang="fr-FR" sz="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sz="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irectrice des études</a:t>
            </a:r>
            <a:endParaRPr lang="fr-FR" sz="20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3479967" y="756912"/>
            <a:ext cx="3045376" cy="363452"/>
          </a:xfrm>
          <a:custGeom>
            <a:avLst/>
            <a:gdLst>
              <a:gd name="connsiteX0" fmla="*/ 0 w 2441210"/>
              <a:gd name="connsiteY0" fmla="*/ 0 h 356047"/>
              <a:gd name="connsiteX1" fmla="*/ 2441210 w 2441210"/>
              <a:gd name="connsiteY1" fmla="*/ 0 h 356047"/>
              <a:gd name="connsiteX2" fmla="*/ 2441210 w 2441210"/>
              <a:gd name="connsiteY2" fmla="*/ 356047 h 356047"/>
              <a:gd name="connsiteX3" fmla="*/ 0 w 2441210"/>
              <a:gd name="connsiteY3" fmla="*/ 356047 h 356047"/>
              <a:gd name="connsiteX4" fmla="*/ 0 w 2441210"/>
              <a:gd name="connsiteY4" fmla="*/ 0 h 35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1210" h="356047">
                <a:moveTo>
                  <a:pt x="0" y="0"/>
                </a:moveTo>
                <a:lnTo>
                  <a:pt x="2441210" y="0"/>
                </a:lnTo>
                <a:lnTo>
                  <a:pt x="2441210" y="356047"/>
                </a:lnTo>
                <a:lnTo>
                  <a:pt x="0" y="356047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dirty="0" smtClean="0"/>
              <a:t>DISCIPLINES COMPLEMENTAIRES</a:t>
            </a:r>
          </a:p>
        </p:txBody>
      </p:sp>
      <p:sp>
        <p:nvSpPr>
          <p:cNvPr id="12" name="Forme libre 11"/>
          <p:cNvSpPr/>
          <p:nvPr/>
        </p:nvSpPr>
        <p:spPr>
          <a:xfrm>
            <a:off x="2780928" y="4212285"/>
            <a:ext cx="3733593" cy="2241646"/>
          </a:xfrm>
          <a:custGeom>
            <a:avLst/>
            <a:gdLst>
              <a:gd name="connsiteX0" fmla="*/ 0 w 1478658"/>
              <a:gd name="connsiteY0" fmla="*/ 0 h 991506"/>
              <a:gd name="connsiteX1" fmla="*/ 1478658 w 1478658"/>
              <a:gd name="connsiteY1" fmla="*/ 0 h 991506"/>
              <a:gd name="connsiteX2" fmla="*/ 1478658 w 1478658"/>
              <a:gd name="connsiteY2" fmla="*/ 991506 h 991506"/>
              <a:gd name="connsiteX3" fmla="*/ 0 w 1478658"/>
              <a:gd name="connsiteY3" fmla="*/ 991506 h 991506"/>
              <a:gd name="connsiteX4" fmla="*/ 0 w 1478658"/>
              <a:gd name="connsiteY4" fmla="*/ 0 h 991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8658" h="991506">
                <a:moveTo>
                  <a:pt x="0" y="0"/>
                </a:moveTo>
                <a:lnTo>
                  <a:pt x="1478658" y="0"/>
                </a:lnTo>
                <a:lnTo>
                  <a:pt x="1478658" y="991506"/>
                </a:lnTo>
                <a:lnTo>
                  <a:pt x="0" y="9915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2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Culture Théâtrale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Béatrice DERNIS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Laurent GRISON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Marie REVERDY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Technique Vocale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Samuel ZAROUKIAN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Chœur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Amandine ROQUES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Danse</a:t>
            </a:r>
            <a:r>
              <a:rPr lang="fr-FR" sz="700" dirty="0" smtClean="0"/>
              <a:t> 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err="1" smtClean="0"/>
              <a:t>Dalia</a:t>
            </a:r>
            <a:r>
              <a:rPr lang="fr-FR" sz="700" dirty="0" smtClean="0"/>
              <a:t> KAABI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Karina PANTALEO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Muriel PIQUE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Jean-Sébastien RAMPAZZI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Clown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Laurence VIGNE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 smtClean="0"/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b="1" dirty="0" smtClean="0"/>
              <a:t>Arts Martiaux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Franck FERRARA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00" dirty="0" smtClean="0"/>
              <a:t>Jonathan MOUSSALI</a:t>
            </a:r>
          </a:p>
        </p:txBody>
      </p:sp>
      <p:sp>
        <p:nvSpPr>
          <p:cNvPr id="15" name="Forme libre 14"/>
          <p:cNvSpPr/>
          <p:nvPr/>
        </p:nvSpPr>
        <p:spPr>
          <a:xfrm>
            <a:off x="188639" y="3728006"/>
            <a:ext cx="2376266" cy="363452"/>
          </a:xfrm>
          <a:custGeom>
            <a:avLst/>
            <a:gdLst>
              <a:gd name="connsiteX0" fmla="*/ 0 w 2441210"/>
              <a:gd name="connsiteY0" fmla="*/ 0 h 356047"/>
              <a:gd name="connsiteX1" fmla="*/ 2441210 w 2441210"/>
              <a:gd name="connsiteY1" fmla="*/ 0 h 356047"/>
              <a:gd name="connsiteX2" fmla="*/ 2441210 w 2441210"/>
              <a:gd name="connsiteY2" fmla="*/ 356047 h 356047"/>
              <a:gd name="connsiteX3" fmla="*/ 0 w 2441210"/>
              <a:gd name="connsiteY3" fmla="*/ 356047 h 356047"/>
              <a:gd name="connsiteX4" fmla="*/ 0 w 2441210"/>
              <a:gd name="connsiteY4" fmla="*/ 0 h 35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1210" h="356047">
                <a:moveTo>
                  <a:pt x="0" y="0"/>
                </a:moveTo>
                <a:lnTo>
                  <a:pt x="2441210" y="0"/>
                </a:lnTo>
                <a:lnTo>
                  <a:pt x="2441210" y="356047"/>
                </a:lnTo>
                <a:lnTo>
                  <a:pt x="0" y="356047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800" b="1" dirty="0" smtClean="0"/>
          </a:p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b="1" dirty="0" smtClean="0"/>
              <a:t>PRATIQUE </a:t>
            </a:r>
            <a:r>
              <a:rPr lang="fr-FR" sz="800" b="1" dirty="0"/>
              <a:t>THEATRALE-INTERPRETATION</a:t>
            </a:r>
          </a:p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31" dirty="0"/>
          </a:p>
        </p:txBody>
      </p:sp>
      <p:sp>
        <p:nvSpPr>
          <p:cNvPr id="17" name="Forme libre 16"/>
          <p:cNvSpPr/>
          <p:nvPr/>
        </p:nvSpPr>
        <p:spPr>
          <a:xfrm>
            <a:off x="2780928" y="3739963"/>
            <a:ext cx="3733593" cy="351495"/>
          </a:xfrm>
          <a:custGeom>
            <a:avLst/>
            <a:gdLst>
              <a:gd name="connsiteX0" fmla="*/ 0 w 2441210"/>
              <a:gd name="connsiteY0" fmla="*/ 0 h 356047"/>
              <a:gd name="connsiteX1" fmla="*/ 2441210 w 2441210"/>
              <a:gd name="connsiteY1" fmla="*/ 0 h 356047"/>
              <a:gd name="connsiteX2" fmla="*/ 2441210 w 2441210"/>
              <a:gd name="connsiteY2" fmla="*/ 356047 h 356047"/>
              <a:gd name="connsiteX3" fmla="*/ 0 w 2441210"/>
              <a:gd name="connsiteY3" fmla="*/ 356047 h 356047"/>
              <a:gd name="connsiteX4" fmla="*/ 0 w 2441210"/>
              <a:gd name="connsiteY4" fmla="*/ 0 h 35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1210" h="356047">
                <a:moveTo>
                  <a:pt x="0" y="0"/>
                </a:moveTo>
                <a:lnTo>
                  <a:pt x="2441210" y="0"/>
                </a:lnTo>
                <a:lnTo>
                  <a:pt x="2441210" y="356047"/>
                </a:lnTo>
                <a:lnTo>
                  <a:pt x="0" y="356047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b="1" dirty="0" smtClean="0"/>
              <a:t>DISCIPLINES </a:t>
            </a:r>
            <a:r>
              <a:rPr lang="fr-FR" sz="800" b="1" dirty="0"/>
              <a:t>COMPLEMENTAIRES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88638" y="6586713"/>
            <a:ext cx="6325883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PÔLE HANDI’ARTS</a:t>
            </a:r>
            <a:r>
              <a:rPr lang="fr-FR" sz="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Valéry VINÉ, </a:t>
            </a:r>
            <a:r>
              <a:rPr lang="fr-FR" sz="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oordinateur</a:t>
            </a:r>
            <a:endParaRPr lang="fr-FR" sz="20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orme libre 17"/>
          <p:cNvSpPr/>
          <p:nvPr/>
        </p:nvSpPr>
        <p:spPr>
          <a:xfrm>
            <a:off x="2266428" y="7530707"/>
            <a:ext cx="2015844" cy="1087886"/>
          </a:xfrm>
          <a:custGeom>
            <a:avLst/>
            <a:gdLst>
              <a:gd name="connsiteX0" fmla="*/ 0 w 1478658"/>
              <a:gd name="connsiteY0" fmla="*/ 0 h 991506"/>
              <a:gd name="connsiteX1" fmla="*/ 1478658 w 1478658"/>
              <a:gd name="connsiteY1" fmla="*/ 0 h 991506"/>
              <a:gd name="connsiteX2" fmla="*/ 1478658 w 1478658"/>
              <a:gd name="connsiteY2" fmla="*/ 991506 h 991506"/>
              <a:gd name="connsiteX3" fmla="*/ 0 w 1478658"/>
              <a:gd name="connsiteY3" fmla="*/ 991506 h 991506"/>
              <a:gd name="connsiteX4" fmla="*/ 0 w 1478658"/>
              <a:gd name="connsiteY4" fmla="*/ 0 h 991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8658" h="991506">
                <a:moveTo>
                  <a:pt x="0" y="0"/>
                </a:moveTo>
                <a:lnTo>
                  <a:pt x="1478658" y="0"/>
                </a:lnTo>
                <a:lnTo>
                  <a:pt x="1478658" y="991506"/>
                </a:lnTo>
                <a:lnTo>
                  <a:pt x="0" y="9915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2" spcCol="1270" anchor="ctr" anchorCtr="0">
            <a:noAutofit/>
          </a:bodyPr>
          <a:lstStyle/>
          <a:p>
            <a:pPr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</p:txBody>
      </p:sp>
      <p:sp>
        <p:nvSpPr>
          <p:cNvPr id="19" name="Forme libre 18"/>
          <p:cNvSpPr/>
          <p:nvPr/>
        </p:nvSpPr>
        <p:spPr>
          <a:xfrm>
            <a:off x="197365" y="7079678"/>
            <a:ext cx="1872210" cy="342237"/>
          </a:xfrm>
          <a:custGeom>
            <a:avLst/>
            <a:gdLst>
              <a:gd name="connsiteX0" fmla="*/ 0 w 2961692"/>
              <a:gd name="connsiteY0" fmla="*/ 0 h 576003"/>
              <a:gd name="connsiteX1" fmla="*/ 2961692 w 2961692"/>
              <a:gd name="connsiteY1" fmla="*/ 0 h 576003"/>
              <a:gd name="connsiteX2" fmla="*/ 2961692 w 2961692"/>
              <a:gd name="connsiteY2" fmla="*/ 576003 h 576003"/>
              <a:gd name="connsiteX3" fmla="*/ 0 w 2961692"/>
              <a:gd name="connsiteY3" fmla="*/ 576003 h 576003"/>
              <a:gd name="connsiteX4" fmla="*/ 0 w 2961692"/>
              <a:gd name="connsiteY4" fmla="*/ 0 h 576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692" h="576003">
                <a:moveTo>
                  <a:pt x="0" y="0"/>
                </a:moveTo>
                <a:lnTo>
                  <a:pt x="2961692" y="0"/>
                </a:lnTo>
                <a:lnTo>
                  <a:pt x="2961692" y="576003"/>
                </a:lnTo>
                <a:lnTo>
                  <a:pt x="0" y="576003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b="1" u="sng" dirty="0" smtClean="0"/>
              <a:t>Danse</a:t>
            </a:r>
          </a:p>
        </p:txBody>
      </p:sp>
      <p:sp>
        <p:nvSpPr>
          <p:cNvPr id="20" name="Forme libre 19"/>
          <p:cNvSpPr/>
          <p:nvPr/>
        </p:nvSpPr>
        <p:spPr>
          <a:xfrm>
            <a:off x="2274127" y="7077314"/>
            <a:ext cx="2008145" cy="342237"/>
          </a:xfrm>
          <a:custGeom>
            <a:avLst/>
            <a:gdLst>
              <a:gd name="connsiteX0" fmla="*/ 0 w 2961692"/>
              <a:gd name="connsiteY0" fmla="*/ 0 h 576003"/>
              <a:gd name="connsiteX1" fmla="*/ 2961692 w 2961692"/>
              <a:gd name="connsiteY1" fmla="*/ 0 h 576003"/>
              <a:gd name="connsiteX2" fmla="*/ 2961692 w 2961692"/>
              <a:gd name="connsiteY2" fmla="*/ 576003 h 576003"/>
              <a:gd name="connsiteX3" fmla="*/ 0 w 2961692"/>
              <a:gd name="connsiteY3" fmla="*/ 576003 h 576003"/>
              <a:gd name="connsiteX4" fmla="*/ 0 w 2961692"/>
              <a:gd name="connsiteY4" fmla="*/ 0 h 576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692" h="576003">
                <a:moveTo>
                  <a:pt x="0" y="0"/>
                </a:moveTo>
                <a:lnTo>
                  <a:pt x="2961692" y="0"/>
                </a:lnTo>
                <a:lnTo>
                  <a:pt x="2961692" y="576003"/>
                </a:lnTo>
                <a:lnTo>
                  <a:pt x="0" y="576003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b="1" u="sng" dirty="0" smtClean="0"/>
              <a:t>Musique </a:t>
            </a:r>
          </a:p>
        </p:txBody>
      </p:sp>
      <p:sp>
        <p:nvSpPr>
          <p:cNvPr id="21" name="Forme libre 20"/>
          <p:cNvSpPr/>
          <p:nvPr/>
        </p:nvSpPr>
        <p:spPr>
          <a:xfrm>
            <a:off x="4486824" y="7086685"/>
            <a:ext cx="2008145" cy="342237"/>
          </a:xfrm>
          <a:custGeom>
            <a:avLst/>
            <a:gdLst>
              <a:gd name="connsiteX0" fmla="*/ 0 w 2961692"/>
              <a:gd name="connsiteY0" fmla="*/ 0 h 576003"/>
              <a:gd name="connsiteX1" fmla="*/ 2961692 w 2961692"/>
              <a:gd name="connsiteY1" fmla="*/ 0 h 576003"/>
              <a:gd name="connsiteX2" fmla="*/ 2961692 w 2961692"/>
              <a:gd name="connsiteY2" fmla="*/ 576003 h 576003"/>
              <a:gd name="connsiteX3" fmla="*/ 0 w 2961692"/>
              <a:gd name="connsiteY3" fmla="*/ 576003 h 576003"/>
              <a:gd name="connsiteX4" fmla="*/ 0 w 2961692"/>
              <a:gd name="connsiteY4" fmla="*/ 0 h 576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692" h="576003">
                <a:moveTo>
                  <a:pt x="0" y="0"/>
                </a:moveTo>
                <a:lnTo>
                  <a:pt x="2961692" y="0"/>
                </a:lnTo>
                <a:lnTo>
                  <a:pt x="2961692" y="576003"/>
                </a:lnTo>
                <a:lnTo>
                  <a:pt x="0" y="576003"/>
                </a:lnTo>
                <a:lnTo>
                  <a:pt x="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43" tIns="4643" rIns="4643" bIns="4643" numCol="1" spcCol="1270" anchor="ctr" anchorCtr="0">
            <a:noAutofit/>
          </a:bodyPr>
          <a:lstStyle/>
          <a:p>
            <a:pPr algn="ctr" defTabSz="3250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731" b="1" u="sng" dirty="0" smtClean="0"/>
              <a:t>Théâtre </a:t>
            </a:r>
          </a:p>
        </p:txBody>
      </p:sp>
      <p:sp>
        <p:nvSpPr>
          <p:cNvPr id="22" name="Forme libre 21"/>
          <p:cNvSpPr/>
          <p:nvPr/>
        </p:nvSpPr>
        <p:spPr>
          <a:xfrm>
            <a:off x="4509499" y="7528784"/>
            <a:ext cx="2015844" cy="1089808"/>
          </a:xfrm>
          <a:custGeom>
            <a:avLst/>
            <a:gdLst>
              <a:gd name="connsiteX0" fmla="*/ 0 w 1478658"/>
              <a:gd name="connsiteY0" fmla="*/ 0 h 991506"/>
              <a:gd name="connsiteX1" fmla="*/ 1478658 w 1478658"/>
              <a:gd name="connsiteY1" fmla="*/ 0 h 991506"/>
              <a:gd name="connsiteX2" fmla="*/ 1478658 w 1478658"/>
              <a:gd name="connsiteY2" fmla="*/ 991506 h 991506"/>
              <a:gd name="connsiteX3" fmla="*/ 0 w 1478658"/>
              <a:gd name="connsiteY3" fmla="*/ 991506 h 991506"/>
              <a:gd name="connsiteX4" fmla="*/ 0 w 1478658"/>
              <a:gd name="connsiteY4" fmla="*/ 0 h 991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8658" h="991506">
                <a:moveTo>
                  <a:pt x="0" y="0"/>
                </a:moveTo>
                <a:lnTo>
                  <a:pt x="1478658" y="0"/>
                </a:lnTo>
                <a:lnTo>
                  <a:pt x="1478658" y="991506"/>
                </a:lnTo>
                <a:lnTo>
                  <a:pt x="0" y="9915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2" spcCol="1270" anchor="ctr" anchorCtr="0">
            <a:noAutofit/>
          </a:bodyPr>
          <a:lstStyle/>
          <a:p>
            <a:pPr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</p:txBody>
      </p:sp>
      <p:sp>
        <p:nvSpPr>
          <p:cNvPr id="23" name="Forme libre 22"/>
          <p:cNvSpPr/>
          <p:nvPr/>
        </p:nvSpPr>
        <p:spPr>
          <a:xfrm>
            <a:off x="188638" y="7528785"/>
            <a:ext cx="1869086" cy="1089808"/>
          </a:xfrm>
          <a:custGeom>
            <a:avLst/>
            <a:gdLst>
              <a:gd name="connsiteX0" fmla="*/ 0 w 1478658"/>
              <a:gd name="connsiteY0" fmla="*/ 0 h 991506"/>
              <a:gd name="connsiteX1" fmla="*/ 1478658 w 1478658"/>
              <a:gd name="connsiteY1" fmla="*/ 0 h 991506"/>
              <a:gd name="connsiteX2" fmla="*/ 1478658 w 1478658"/>
              <a:gd name="connsiteY2" fmla="*/ 991506 h 991506"/>
              <a:gd name="connsiteX3" fmla="*/ 0 w 1478658"/>
              <a:gd name="connsiteY3" fmla="*/ 991506 h 991506"/>
              <a:gd name="connsiteX4" fmla="*/ 0 w 1478658"/>
              <a:gd name="connsiteY4" fmla="*/ 0 h 991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8658" h="991506">
                <a:moveTo>
                  <a:pt x="0" y="0"/>
                </a:moveTo>
                <a:lnTo>
                  <a:pt x="1478658" y="0"/>
                </a:lnTo>
                <a:lnTo>
                  <a:pt x="1478658" y="991506"/>
                </a:lnTo>
                <a:lnTo>
                  <a:pt x="0" y="9915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12" tIns="3612" rIns="3612" bIns="3612" numCol="2" spcCol="1270" anchor="ctr" anchorCtr="0">
            <a:noAutofit/>
          </a:bodyPr>
          <a:lstStyle/>
          <a:p>
            <a:pPr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700" dirty="0"/>
          </a:p>
        </p:txBody>
      </p:sp>
      <p:sp>
        <p:nvSpPr>
          <p:cNvPr id="24" name="Rectangle 23"/>
          <p:cNvSpPr/>
          <p:nvPr/>
        </p:nvSpPr>
        <p:spPr>
          <a:xfrm>
            <a:off x="4941166" y="7597379"/>
            <a:ext cx="1024639" cy="972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 François CECCALDI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Amandine FISHET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Sophie TALAYRACH</a:t>
            </a: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>
                <a:solidFill>
                  <a:schemeClr val="bg1"/>
                </a:solidFill>
              </a:rPr>
              <a:t>Rita </a:t>
            </a:r>
            <a:r>
              <a:rPr lang="fr-FR" sz="800" smtClean="0">
                <a:solidFill>
                  <a:schemeClr val="bg1"/>
                </a:solidFill>
              </a:rPr>
              <a:t>QUAGLIA</a:t>
            </a:r>
            <a:endParaRPr lang="fr-FR" sz="800" dirty="0" smtClean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Amélie ZAROUKIAN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Samuel ZAROUKIAN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82158" y="7576530"/>
            <a:ext cx="1186542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>
                <a:solidFill>
                  <a:schemeClr val="bg1"/>
                </a:solidFill>
              </a:rPr>
              <a:t>François </a:t>
            </a:r>
            <a:r>
              <a:rPr lang="fr-FR" sz="800" dirty="0" smtClean="0">
                <a:solidFill>
                  <a:schemeClr val="bg1"/>
                </a:solidFill>
              </a:rPr>
              <a:t>CECCALDI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Emmanuel COLLOMBERT</a:t>
            </a: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Baptiste VALLEIN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Élodie LESCURE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6515" y="7615370"/>
            <a:ext cx="960519" cy="1280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err="1" smtClean="0">
                <a:solidFill>
                  <a:schemeClr val="bg1"/>
                </a:solidFill>
              </a:rPr>
              <a:t>Gypsy</a:t>
            </a:r>
            <a:r>
              <a:rPr lang="fr-FR" sz="800" dirty="0" smtClean="0">
                <a:solidFill>
                  <a:schemeClr val="bg1"/>
                </a:solidFill>
              </a:rPr>
              <a:t> DAVID</a:t>
            </a: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 smtClean="0">
                <a:solidFill>
                  <a:schemeClr val="bg1"/>
                </a:solidFill>
              </a:rPr>
              <a:t>François CECCALDI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800" dirty="0">
                <a:solidFill>
                  <a:schemeClr val="bg1"/>
                </a:solidFill>
              </a:rPr>
              <a:t>David THOLE</a:t>
            </a: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800" dirty="0">
              <a:solidFill>
                <a:schemeClr val="bg1"/>
              </a:solidFill>
            </a:endParaRPr>
          </a:p>
          <a:p>
            <a:pPr algn="ctr" defTabSz="25282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71737" y="8705177"/>
            <a:ext cx="635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/>
              <a:t>Directeur du CRR : Patrick POUGET</a:t>
            </a:r>
          </a:p>
          <a:p>
            <a:r>
              <a:rPr lang="fr-FR" sz="1200" b="1" dirty="0" smtClean="0"/>
              <a:t>Département des études</a:t>
            </a:r>
            <a:endParaRPr lang="fr-FR" sz="1200" b="1" dirty="0" smtClean="0"/>
          </a:p>
          <a:p>
            <a:r>
              <a:rPr lang="fr-FR" sz="700" dirty="0" smtClean="0"/>
              <a:t>Directeur adjoint – directeur des </a:t>
            </a:r>
            <a:r>
              <a:rPr lang="fr-FR" sz="700" dirty="0"/>
              <a:t>é</a:t>
            </a:r>
            <a:r>
              <a:rPr lang="fr-FR" sz="700" dirty="0" smtClean="0"/>
              <a:t>tudes : Mikaël LE </a:t>
            </a:r>
            <a:r>
              <a:rPr lang="fr-FR" sz="700" dirty="0" smtClean="0"/>
              <a:t>PADAN</a:t>
            </a:r>
          </a:p>
          <a:p>
            <a:r>
              <a:rPr lang="fr-FR" sz="700" dirty="0" smtClean="0"/>
              <a:t>Coordinateur </a:t>
            </a:r>
            <a:r>
              <a:rPr lang="fr-FR" sz="700" dirty="0" smtClean="0"/>
              <a:t>des classes à horaires aménagés : Lionel GIROUD</a:t>
            </a:r>
          </a:p>
          <a:p>
            <a:r>
              <a:rPr lang="fr-FR" sz="700" dirty="0" smtClean="0"/>
              <a:t>Administrateur des pratiques collectives : Geoffroy CHOQUET</a:t>
            </a:r>
          </a:p>
          <a:p>
            <a:r>
              <a:rPr lang="fr-FR" sz="700" dirty="0"/>
              <a:t>R</a:t>
            </a:r>
            <a:r>
              <a:rPr lang="fr-FR" sz="700" dirty="0" smtClean="0"/>
              <a:t>esponsable du service scolarité : Mélissa BARKATE</a:t>
            </a:r>
          </a:p>
          <a:p>
            <a:r>
              <a:rPr lang="fr-FR" sz="700" dirty="0" smtClean="0"/>
              <a:t>Agents : Cathy ANDRIEU, Catherine FAR, Sophie JOUBERT, Nathalie LE GALL et Marie-Pierre POLVERE</a:t>
            </a:r>
            <a:endParaRPr lang="fr-FR" sz="700" dirty="0"/>
          </a:p>
        </p:txBody>
      </p:sp>
    </p:spTree>
    <p:extLst>
      <p:ext uri="{BB962C8B-B14F-4D97-AF65-F5344CB8AC3E}">
        <p14:creationId xmlns:p14="http://schemas.microsoft.com/office/powerpoint/2010/main" val="2086071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2936</TotalTime>
  <Words>725</Words>
  <Application>Microsoft Office PowerPoint</Application>
  <PresentationFormat>Format A4 (210 x 297 mm)</PresentationFormat>
  <Paragraphs>327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Tw Cen MT Condensed</vt:lpstr>
      <vt:lpstr>Wingdings 3</vt:lpstr>
      <vt:lpstr>Intégral</vt:lpstr>
      <vt:lpstr>Présentation PowerPoint</vt:lpstr>
      <vt:lpstr>Présentation PowerPoint</vt:lpstr>
    </vt:vector>
  </TitlesOfParts>
  <Company>MMM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BARKATE mélissa</dc:creator>
  <cp:lastModifiedBy>LE PADAN mikaël</cp:lastModifiedBy>
  <cp:revision>203</cp:revision>
  <cp:lastPrinted>2020-08-26T13:48:42Z</cp:lastPrinted>
  <dcterms:created xsi:type="dcterms:W3CDTF">2016-08-19T07:58:41Z</dcterms:created>
  <dcterms:modified xsi:type="dcterms:W3CDTF">2023-12-20T06:59:32Z</dcterms:modified>
</cp:coreProperties>
</file>